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834" r:id="rId4"/>
  </p:sldMasterIdLst>
  <p:notesMasterIdLst>
    <p:notesMasterId r:id="rId48"/>
  </p:notesMasterIdLst>
  <p:sldIdLst>
    <p:sldId id="256" r:id="rId5"/>
    <p:sldId id="257" r:id="rId6"/>
    <p:sldId id="259" r:id="rId7"/>
    <p:sldId id="292" r:id="rId8"/>
    <p:sldId id="293" r:id="rId9"/>
    <p:sldId id="294" r:id="rId10"/>
    <p:sldId id="295" r:id="rId11"/>
    <p:sldId id="260" r:id="rId12"/>
    <p:sldId id="261" r:id="rId13"/>
    <p:sldId id="262" r:id="rId14"/>
    <p:sldId id="264" r:id="rId15"/>
    <p:sldId id="265" r:id="rId16"/>
    <p:sldId id="266" r:id="rId17"/>
    <p:sldId id="269" r:id="rId18"/>
    <p:sldId id="270" r:id="rId19"/>
    <p:sldId id="300" r:id="rId20"/>
    <p:sldId id="280" r:id="rId21"/>
    <p:sldId id="271" r:id="rId22"/>
    <p:sldId id="272" r:id="rId23"/>
    <p:sldId id="273" r:id="rId24"/>
    <p:sldId id="274" r:id="rId25"/>
    <p:sldId id="275" r:id="rId26"/>
    <p:sldId id="276" r:id="rId27"/>
    <p:sldId id="277" r:id="rId28"/>
    <p:sldId id="278" r:id="rId29"/>
    <p:sldId id="279" r:id="rId30"/>
    <p:sldId id="281" r:id="rId31"/>
    <p:sldId id="297" r:id="rId32"/>
    <p:sldId id="298" r:id="rId33"/>
    <p:sldId id="296" r:id="rId34"/>
    <p:sldId id="282" r:id="rId35"/>
    <p:sldId id="299" r:id="rId36"/>
    <p:sldId id="301" r:id="rId37"/>
    <p:sldId id="302" r:id="rId38"/>
    <p:sldId id="283" r:id="rId39"/>
    <p:sldId id="284" r:id="rId40"/>
    <p:sldId id="285" r:id="rId41"/>
    <p:sldId id="286" r:id="rId42"/>
    <p:sldId id="287" r:id="rId43"/>
    <p:sldId id="288" r:id="rId44"/>
    <p:sldId id="289" r:id="rId45"/>
    <p:sldId id="290" r:id="rId46"/>
    <p:sldId id="29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E2AF20-8E89-4D80-9130-6D4B5F009523}" v="919" dt="2024-02-09T10:26:35.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94684"/>
  </p:normalViewPr>
  <p:slideViewPr>
    <p:cSldViewPr snapToGrid="0">
      <p:cViewPr>
        <p:scale>
          <a:sx n="75" d="100"/>
          <a:sy n="75" d="100"/>
        </p:scale>
        <p:origin x="4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458FA-C005-CE4B-98FA-DD7213792DC1}" type="datetimeFigureOut">
              <a:rPr lang="fr-FR" smtClean="0"/>
              <a:t>09/02/2024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4A30A4-1285-8C42-813C-C98200914E4F}" type="slidenum">
              <a:rPr lang="fr-FR" smtClean="0"/>
              <a:t>‹N°›</a:t>
            </a:fld>
            <a:endParaRPr lang="fr-FR"/>
          </a:p>
        </p:txBody>
      </p:sp>
    </p:spTree>
    <p:extLst>
      <p:ext uri="{BB962C8B-B14F-4D97-AF65-F5344CB8AC3E}">
        <p14:creationId xmlns:p14="http://schemas.microsoft.com/office/powerpoint/2010/main" val="3682455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54A30A4-1285-8C42-813C-C98200914E4F}" type="slidenum">
              <a:rPr lang="fr-FR" smtClean="0"/>
              <a:t>2</a:t>
            </a:fld>
            <a:endParaRPr lang="fr-FR"/>
          </a:p>
        </p:txBody>
      </p:sp>
    </p:spTree>
    <p:extLst>
      <p:ext uri="{BB962C8B-B14F-4D97-AF65-F5344CB8AC3E}">
        <p14:creationId xmlns:p14="http://schemas.microsoft.com/office/powerpoint/2010/main" val="1957952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7C4C-8CFD-D3DB-5E8C-4C384E7EE5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4A20955-5848-D52C-C1FA-B9151A38A3C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096D7A5B-62B0-F639-3786-4A7FBEB0368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E180034-750A-70C2-F6E8-59860E74C1F9}"/>
              </a:ext>
            </a:extLst>
          </p:cNvPr>
          <p:cNvSpPr>
            <a:spLocks noGrp="1"/>
          </p:cNvSpPr>
          <p:nvPr>
            <p:ph type="sldNum" sz="quarter" idx="5"/>
          </p:nvPr>
        </p:nvSpPr>
        <p:spPr/>
        <p:txBody>
          <a:bodyPr/>
          <a:lstStyle/>
          <a:p>
            <a:fld id="{354A30A4-1285-8C42-813C-C98200914E4F}" type="slidenum">
              <a:rPr lang="fr-FR" smtClean="0"/>
              <a:t>11</a:t>
            </a:fld>
            <a:endParaRPr lang="fr-FR"/>
          </a:p>
        </p:txBody>
      </p:sp>
    </p:spTree>
    <p:extLst>
      <p:ext uri="{BB962C8B-B14F-4D97-AF65-F5344CB8AC3E}">
        <p14:creationId xmlns:p14="http://schemas.microsoft.com/office/powerpoint/2010/main" val="402148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3BE9A-9669-6EDA-D028-D9FA3190B9E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3893683-3120-738B-1DA4-30C968D21D9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70A66CD-F27E-966B-393B-83D96647BAD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3A29647-9A23-0367-7D6C-3195BD064CFE}"/>
              </a:ext>
            </a:extLst>
          </p:cNvPr>
          <p:cNvSpPr>
            <a:spLocks noGrp="1"/>
          </p:cNvSpPr>
          <p:nvPr>
            <p:ph type="sldNum" sz="quarter" idx="5"/>
          </p:nvPr>
        </p:nvSpPr>
        <p:spPr/>
        <p:txBody>
          <a:bodyPr/>
          <a:lstStyle/>
          <a:p>
            <a:fld id="{354A30A4-1285-8C42-813C-C98200914E4F}" type="slidenum">
              <a:rPr lang="fr-FR" smtClean="0"/>
              <a:t>12</a:t>
            </a:fld>
            <a:endParaRPr lang="fr-FR"/>
          </a:p>
        </p:txBody>
      </p:sp>
    </p:spTree>
    <p:extLst>
      <p:ext uri="{BB962C8B-B14F-4D97-AF65-F5344CB8AC3E}">
        <p14:creationId xmlns:p14="http://schemas.microsoft.com/office/powerpoint/2010/main" val="2783231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8FD8B-CB89-AC34-4504-8788A5D9434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549CEB3-9852-F580-7888-BDC22F275B9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9C9FC30-D627-1E73-E482-952EAB13DCF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4E4BA7B-5713-19AD-EC6B-D9ECD154114B}"/>
              </a:ext>
            </a:extLst>
          </p:cNvPr>
          <p:cNvSpPr>
            <a:spLocks noGrp="1"/>
          </p:cNvSpPr>
          <p:nvPr>
            <p:ph type="sldNum" sz="quarter" idx="5"/>
          </p:nvPr>
        </p:nvSpPr>
        <p:spPr/>
        <p:txBody>
          <a:bodyPr/>
          <a:lstStyle/>
          <a:p>
            <a:fld id="{354A30A4-1285-8C42-813C-C98200914E4F}" type="slidenum">
              <a:rPr lang="fr-FR" smtClean="0"/>
              <a:t>13</a:t>
            </a:fld>
            <a:endParaRPr lang="fr-FR"/>
          </a:p>
        </p:txBody>
      </p:sp>
    </p:spTree>
    <p:extLst>
      <p:ext uri="{BB962C8B-B14F-4D97-AF65-F5344CB8AC3E}">
        <p14:creationId xmlns:p14="http://schemas.microsoft.com/office/powerpoint/2010/main" val="1743089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11BED-5258-4AF5-1846-81424BCE87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EE71E29-D654-C089-3000-C9A4CF4E84F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354ADAB-6830-DF52-9912-202DCE5485D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098C8BF-60E6-E8A0-4E99-E335B867C403}"/>
              </a:ext>
            </a:extLst>
          </p:cNvPr>
          <p:cNvSpPr>
            <a:spLocks noGrp="1"/>
          </p:cNvSpPr>
          <p:nvPr>
            <p:ph type="sldNum" sz="quarter" idx="5"/>
          </p:nvPr>
        </p:nvSpPr>
        <p:spPr/>
        <p:txBody>
          <a:bodyPr/>
          <a:lstStyle/>
          <a:p>
            <a:fld id="{354A30A4-1285-8C42-813C-C98200914E4F}" type="slidenum">
              <a:rPr lang="fr-FR" smtClean="0"/>
              <a:t>14</a:t>
            </a:fld>
            <a:endParaRPr lang="fr-FR"/>
          </a:p>
        </p:txBody>
      </p:sp>
    </p:spTree>
    <p:extLst>
      <p:ext uri="{BB962C8B-B14F-4D97-AF65-F5344CB8AC3E}">
        <p14:creationId xmlns:p14="http://schemas.microsoft.com/office/powerpoint/2010/main" val="3512588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52BF2-7B37-0D53-7F53-19B3B0B473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EE32AF1-4405-2062-9CB6-24ED0A71AE5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9E0087C-883A-7CE6-BBAD-D34F198A79F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9E43C1E-0881-2A2F-CCB3-6FD70D632004}"/>
              </a:ext>
            </a:extLst>
          </p:cNvPr>
          <p:cNvSpPr>
            <a:spLocks noGrp="1"/>
          </p:cNvSpPr>
          <p:nvPr>
            <p:ph type="sldNum" sz="quarter" idx="5"/>
          </p:nvPr>
        </p:nvSpPr>
        <p:spPr/>
        <p:txBody>
          <a:bodyPr/>
          <a:lstStyle/>
          <a:p>
            <a:fld id="{354A30A4-1285-8C42-813C-C98200914E4F}" type="slidenum">
              <a:rPr lang="fr-FR" smtClean="0"/>
              <a:t>15</a:t>
            </a:fld>
            <a:endParaRPr lang="fr-FR"/>
          </a:p>
        </p:txBody>
      </p:sp>
    </p:spTree>
    <p:extLst>
      <p:ext uri="{BB962C8B-B14F-4D97-AF65-F5344CB8AC3E}">
        <p14:creationId xmlns:p14="http://schemas.microsoft.com/office/powerpoint/2010/main" val="1165285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91FF1-DF9F-293A-E48A-BABC3BC7F6A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BA731A2-5131-47D7-78CB-DBF51BBFDB4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56AF7C3-9840-A133-9FF5-3E41E6A12C4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45AEC89-5DB2-1860-830E-12A118CC767C}"/>
              </a:ext>
            </a:extLst>
          </p:cNvPr>
          <p:cNvSpPr>
            <a:spLocks noGrp="1"/>
          </p:cNvSpPr>
          <p:nvPr>
            <p:ph type="sldNum" sz="quarter" idx="5"/>
          </p:nvPr>
        </p:nvSpPr>
        <p:spPr/>
        <p:txBody>
          <a:bodyPr/>
          <a:lstStyle/>
          <a:p>
            <a:fld id="{354A30A4-1285-8C42-813C-C98200914E4F}" type="slidenum">
              <a:rPr lang="fr-FR" smtClean="0"/>
              <a:t>16</a:t>
            </a:fld>
            <a:endParaRPr lang="fr-FR"/>
          </a:p>
        </p:txBody>
      </p:sp>
    </p:spTree>
    <p:extLst>
      <p:ext uri="{BB962C8B-B14F-4D97-AF65-F5344CB8AC3E}">
        <p14:creationId xmlns:p14="http://schemas.microsoft.com/office/powerpoint/2010/main" val="1648558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40E25D-7DFC-C7B2-41E7-CB64AAFF5AD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114C7DD-C913-FBA2-B228-5EA40A16A7F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4457BF9-4737-FC08-9263-FEE5E2542E4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629CE64-BBD5-FC13-DEF9-608677FF2115}"/>
              </a:ext>
            </a:extLst>
          </p:cNvPr>
          <p:cNvSpPr>
            <a:spLocks noGrp="1"/>
          </p:cNvSpPr>
          <p:nvPr>
            <p:ph type="sldNum" sz="quarter" idx="5"/>
          </p:nvPr>
        </p:nvSpPr>
        <p:spPr/>
        <p:txBody>
          <a:bodyPr/>
          <a:lstStyle/>
          <a:p>
            <a:fld id="{354A30A4-1285-8C42-813C-C98200914E4F}" type="slidenum">
              <a:rPr lang="fr-FR" smtClean="0"/>
              <a:t>17</a:t>
            </a:fld>
            <a:endParaRPr lang="fr-FR"/>
          </a:p>
        </p:txBody>
      </p:sp>
    </p:spTree>
    <p:extLst>
      <p:ext uri="{BB962C8B-B14F-4D97-AF65-F5344CB8AC3E}">
        <p14:creationId xmlns:p14="http://schemas.microsoft.com/office/powerpoint/2010/main" val="2399347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D8676-6863-B0E9-7A73-4B3FFD0FBE4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8D655E0-148E-A7A8-768B-9D2D1C43E97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1F9FC3D-4505-EBEB-2F46-3458F6520E6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BF6E8E9-4AE8-4FE3-155D-F21DD1D5CD17}"/>
              </a:ext>
            </a:extLst>
          </p:cNvPr>
          <p:cNvSpPr>
            <a:spLocks noGrp="1"/>
          </p:cNvSpPr>
          <p:nvPr>
            <p:ph type="sldNum" sz="quarter" idx="5"/>
          </p:nvPr>
        </p:nvSpPr>
        <p:spPr/>
        <p:txBody>
          <a:bodyPr/>
          <a:lstStyle/>
          <a:p>
            <a:fld id="{354A30A4-1285-8C42-813C-C98200914E4F}" type="slidenum">
              <a:rPr lang="fr-FR" smtClean="0"/>
              <a:t>18</a:t>
            </a:fld>
            <a:endParaRPr lang="fr-FR"/>
          </a:p>
        </p:txBody>
      </p:sp>
    </p:spTree>
    <p:extLst>
      <p:ext uri="{BB962C8B-B14F-4D97-AF65-F5344CB8AC3E}">
        <p14:creationId xmlns:p14="http://schemas.microsoft.com/office/powerpoint/2010/main" val="118256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B2C65-41AF-0C69-AE2D-63DC03AD070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1BE395B-A488-32E5-633A-BD7BC30D0E7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B5030A7-F5D4-A906-6B18-F0A658BCF31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E4D749C-1150-45BA-E0BB-7066170D892C}"/>
              </a:ext>
            </a:extLst>
          </p:cNvPr>
          <p:cNvSpPr>
            <a:spLocks noGrp="1"/>
          </p:cNvSpPr>
          <p:nvPr>
            <p:ph type="sldNum" sz="quarter" idx="5"/>
          </p:nvPr>
        </p:nvSpPr>
        <p:spPr/>
        <p:txBody>
          <a:bodyPr/>
          <a:lstStyle/>
          <a:p>
            <a:fld id="{354A30A4-1285-8C42-813C-C98200914E4F}" type="slidenum">
              <a:rPr lang="fr-FR" smtClean="0"/>
              <a:t>19</a:t>
            </a:fld>
            <a:endParaRPr lang="fr-FR"/>
          </a:p>
        </p:txBody>
      </p:sp>
    </p:spTree>
    <p:extLst>
      <p:ext uri="{BB962C8B-B14F-4D97-AF65-F5344CB8AC3E}">
        <p14:creationId xmlns:p14="http://schemas.microsoft.com/office/powerpoint/2010/main" val="257025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1BAD4-4793-A6B9-6E21-3A1F8520A64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7A97EB8-09EC-904A-F98B-000DAD43F49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BAB13DF-21F2-4BD3-89A5-579E23F6F64E}"/>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ABD4E97-87C4-0F0F-1670-FBCD92744615}"/>
              </a:ext>
            </a:extLst>
          </p:cNvPr>
          <p:cNvSpPr>
            <a:spLocks noGrp="1"/>
          </p:cNvSpPr>
          <p:nvPr>
            <p:ph type="sldNum" sz="quarter" idx="5"/>
          </p:nvPr>
        </p:nvSpPr>
        <p:spPr/>
        <p:txBody>
          <a:bodyPr/>
          <a:lstStyle/>
          <a:p>
            <a:fld id="{354A30A4-1285-8C42-813C-C98200914E4F}" type="slidenum">
              <a:rPr lang="fr-FR" smtClean="0"/>
              <a:t>20</a:t>
            </a:fld>
            <a:endParaRPr lang="fr-FR"/>
          </a:p>
        </p:txBody>
      </p:sp>
    </p:spTree>
    <p:extLst>
      <p:ext uri="{BB962C8B-B14F-4D97-AF65-F5344CB8AC3E}">
        <p14:creationId xmlns:p14="http://schemas.microsoft.com/office/powerpoint/2010/main" val="3720596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12E26-186D-59FC-2863-2FED6D9BDB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FDA3620-E3FA-B2C5-2542-654062D62A0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78C7A1D-8146-2A91-6F60-B89B7C7CA4A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1684C99-54EF-3138-0EAC-69F0CBC9C61A}"/>
              </a:ext>
            </a:extLst>
          </p:cNvPr>
          <p:cNvSpPr>
            <a:spLocks noGrp="1"/>
          </p:cNvSpPr>
          <p:nvPr>
            <p:ph type="sldNum" sz="quarter" idx="5"/>
          </p:nvPr>
        </p:nvSpPr>
        <p:spPr/>
        <p:txBody>
          <a:bodyPr/>
          <a:lstStyle/>
          <a:p>
            <a:fld id="{354A30A4-1285-8C42-813C-C98200914E4F}" type="slidenum">
              <a:rPr lang="fr-FR" smtClean="0"/>
              <a:t>3</a:t>
            </a:fld>
            <a:endParaRPr lang="fr-FR"/>
          </a:p>
        </p:txBody>
      </p:sp>
    </p:spTree>
    <p:extLst>
      <p:ext uri="{BB962C8B-B14F-4D97-AF65-F5344CB8AC3E}">
        <p14:creationId xmlns:p14="http://schemas.microsoft.com/office/powerpoint/2010/main" val="1875170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9F273-F1A4-027D-685D-AA2A36B174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B68F236-73B7-736B-01DB-57994710448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AF67E2E-8DA4-83BA-3F89-79BEB7A5600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C555058-306F-04B2-EE87-27572B9334DC}"/>
              </a:ext>
            </a:extLst>
          </p:cNvPr>
          <p:cNvSpPr>
            <a:spLocks noGrp="1"/>
          </p:cNvSpPr>
          <p:nvPr>
            <p:ph type="sldNum" sz="quarter" idx="5"/>
          </p:nvPr>
        </p:nvSpPr>
        <p:spPr/>
        <p:txBody>
          <a:bodyPr/>
          <a:lstStyle/>
          <a:p>
            <a:fld id="{354A30A4-1285-8C42-813C-C98200914E4F}" type="slidenum">
              <a:rPr lang="fr-FR" smtClean="0"/>
              <a:t>21</a:t>
            </a:fld>
            <a:endParaRPr lang="fr-FR"/>
          </a:p>
        </p:txBody>
      </p:sp>
    </p:spTree>
    <p:extLst>
      <p:ext uri="{BB962C8B-B14F-4D97-AF65-F5344CB8AC3E}">
        <p14:creationId xmlns:p14="http://schemas.microsoft.com/office/powerpoint/2010/main" val="653517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3DE8C-1787-A548-DD6B-DD6434F8352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0238A7-5361-5D90-0269-320473D6B74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3815F8D-E7FB-6580-AE19-6CE497C653A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F6B485F-F831-3017-9960-F7FAA328EA19}"/>
              </a:ext>
            </a:extLst>
          </p:cNvPr>
          <p:cNvSpPr>
            <a:spLocks noGrp="1"/>
          </p:cNvSpPr>
          <p:nvPr>
            <p:ph type="sldNum" sz="quarter" idx="5"/>
          </p:nvPr>
        </p:nvSpPr>
        <p:spPr/>
        <p:txBody>
          <a:bodyPr/>
          <a:lstStyle/>
          <a:p>
            <a:fld id="{354A30A4-1285-8C42-813C-C98200914E4F}" type="slidenum">
              <a:rPr lang="fr-FR" smtClean="0"/>
              <a:t>22</a:t>
            </a:fld>
            <a:endParaRPr lang="fr-FR"/>
          </a:p>
        </p:txBody>
      </p:sp>
    </p:spTree>
    <p:extLst>
      <p:ext uri="{BB962C8B-B14F-4D97-AF65-F5344CB8AC3E}">
        <p14:creationId xmlns:p14="http://schemas.microsoft.com/office/powerpoint/2010/main" val="1506473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28312-CF6B-74DA-6A3C-DB49B3E6819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40561CF-FA8B-9BF4-B45A-26152972C9D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FC56B87-DC48-5BA2-9D82-1D728B894FC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FF7F188-1E35-AEBC-F7A0-4A7657A8DCE7}"/>
              </a:ext>
            </a:extLst>
          </p:cNvPr>
          <p:cNvSpPr>
            <a:spLocks noGrp="1"/>
          </p:cNvSpPr>
          <p:nvPr>
            <p:ph type="sldNum" sz="quarter" idx="5"/>
          </p:nvPr>
        </p:nvSpPr>
        <p:spPr/>
        <p:txBody>
          <a:bodyPr/>
          <a:lstStyle/>
          <a:p>
            <a:fld id="{354A30A4-1285-8C42-813C-C98200914E4F}" type="slidenum">
              <a:rPr lang="fr-FR" smtClean="0"/>
              <a:t>23</a:t>
            </a:fld>
            <a:endParaRPr lang="fr-FR"/>
          </a:p>
        </p:txBody>
      </p:sp>
    </p:spTree>
    <p:extLst>
      <p:ext uri="{BB962C8B-B14F-4D97-AF65-F5344CB8AC3E}">
        <p14:creationId xmlns:p14="http://schemas.microsoft.com/office/powerpoint/2010/main" val="1891114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5689-1D73-F2BB-9700-77004C684D7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BD2F110-C95A-89DB-2F16-B6526754B32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8FD29E9-B4B6-7438-AA11-E9A51D55C1F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61197DA-7212-A9EE-B146-17BE5129ACF9}"/>
              </a:ext>
            </a:extLst>
          </p:cNvPr>
          <p:cNvSpPr>
            <a:spLocks noGrp="1"/>
          </p:cNvSpPr>
          <p:nvPr>
            <p:ph type="sldNum" sz="quarter" idx="5"/>
          </p:nvPr>
        </p:nvSpPr>
        <p:spPr/>
        <p:txBody>
          <a:bodyPr/>
          <a:lstStyle/>
          <a:p>
            <a:fld id="{354A30A4-1285-8C42-813C-C98200914E4F}" type="slidenum">
              <a:rPr lang="fr-FR" smtClean="0"/>
              <a:t>24</a:t>
            </a:fld>
            <a:endParaRPr lang="fr-FR"/>
          </a:p>
        </p:txBody>
      </p:sp>
    </p:spTree>
    <p:extLst>
      <p:ext uri="{BB962C8B-B14F-4D97-AF65-F5344CB8AC3E}">
        <p14:creationId xmlns:p14="http://schemas.microsoft.com/office/powerpoint/2010/main" val="196350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D290A-EF8C-3BA7-C682-3337FCB311E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22B8FDC6-77C7-8BCF-D6E6-1E656EAC1EF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4FDA84E-C09D-62B6-DAF4-0EAAF703EE8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2992D1F-2A4A-F984-C1F1-D35F832175C8}"/>
              </a:ext>
            </a:extLst>
          </p:cNvPr>
          <p:cNvSpPr>
            <a:spLocks noGrp="1"/>
          </p:cNvSpPr>
          <p:nvPr>
            <p:ph type="sldNum" sz="quarter" idx="5"/>
          </p:nvPr>
        </p:nvSpPr>
        <p:spPr/>
        <p:txBody>
          <a:bodyPr/>
          <a:lstStyle/>
          <a:p>
            <a:fld id="{354A30A4-1285-8C42-813C-C98200914E4F}" type="slidenum">
              <a:rPr lang="fr-FR" smtClean="0"/>
              <a:t>25</a:t>
            </a:fld>
            <a:endParaRPr lang="fr-FR"/>
          </a:p>
        </p:txBody>
      </p:sp>
    </p:spTree>
    <p:extLst>
      <p:ext uri="{BB962C8B-B14F-4D97-AF65-F5344CB8AC3E}">
        <p14:creationId xmlns:p14="http://schemas.microsoft.com/office/powerpoint/2010/main" val="582725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0BD1F-466B-9975-67F8-995B8B6B56E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B26E428-AB7A-68A4-5E16-D81C64CFD7E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2B55418-F109-CFC2-9B1E-06476903169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E0D86F6-F8EE-51E0-A89D-A4FB39372CAF}"/>
              </a:ext>
            </a:extLst>
          </p:cNvPr>
          <p:cNvSpPr>
            <a:spLocks noGrp="1"/>
          </p:cNvSpPr>
          <p:nvPr>
            <p:ph type="sldNum" sz="quarter" idx="5"/>
          </p:nvPr>
        </p:nvSpPr>
        <p:spPr/>
        <p:txBody>
          <a:bodyPr/>
          <a:lstStyle/>
          <a:p>
            <a:fld id="{354A30A4-1285-8C42-813C-C98200914E4F}" type="slidenum">
              <a:rPr lang="fr-FR" smtClean="0"/>
              <a:t>26</a:t>
            </a:fld>
            <a:endParaRPr lang="fr-FR"/>
          </a:p>
        </p:txBody>
      </p:sp>
    </p:spTree>
    <p:extLst>
      <p:ext uri="{BB962C8B-B14F-4D97-AF65-F5344CB8AC3E}">
        <p14:creationId xmlns:p14="http://schemas.microsoft.com/office/powerpoint/2010/main" val="3345200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0AEAA-BC5E-35EA-7D48-4DF8B330ECE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E596787-6C6A-BB96-A4AD-A3D6987034A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97F7658-037B-9159-B4AF-55CBD1F353C3}"/>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8978DDB-A3F0-10FA-30E9-E4F15A7F1984}"/>
              </a:ext>
            </a:extLst>
          </p:cNvPr>
          <p:cNvSpPr>
            <a:spLocks noGrp="1"/>
          </p:cNvSpPr>
          <p:nvPr>
            <p:ph type="sldNum" sz="quarter" idx="5"/>
          </p:nvPr>
        </p:nvSpPr>
        <p:spPr/>
        <p:txBody>
          <a:bodyPr/>
          <a:lstStyle/>
          <a:p>
            <a:fld id="{354A30A4-1285-8C42-813C-C98200914E4F}" type="slidenum">
              <a:rPr lang="fr-FR" smtClean="0"/>
              <a:t>27</a:t>
            </a:fld>
            <a:endParaRPr lang="fr-FR"/>
          </a:p>
        </p:txBody>
      </p:sp>
    </p:spTree>
    <p:extLst>
      <p:ext uri="{BB962C8B-B14F-4D97-AF65-F5344CB8AC3E}">
        <p14:creationId xmlns:p14="http://schemas.microsoft.com/office/powerpoint/2010/main" val="1689309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46628-ADE2-AB99-422B-BA9638DCD2D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65E31AB-EEC4-709A-BC39-97D00F0F353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D1F9DAC-0535-CC13-79FC-BB2934758E4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79B89D7-7ED8-3790-0014-B3485D4E3944}"/>
              </a:ext>
            </a:extLst>
          </p:cNvPr>
          <p:cNvSpPr>
            <a:spLocks noGrp="1"/>
          </p:cNvSpPr>
          <p:nvPr>
            <p:ph type="sldNum" sz="quarter" idx="5"/>
          </p:nvPr>
        </p:nvSpPr>
        <p:spPr/>
        <p:txBody>
          <a:bodyPr/>
          <a:lstStyle/>
          <a:p>
            <a:fld id="{354A30A4-1285-8C42-813C-C98200914E4F}" type="slidenum">
              <a:rPr lang="fr-FR" smtClean="0"/>
              <a:t>28</a:t>
            </a:fld>
            <a:endParaRPr lang="fr-FR"/>
          </a:p>
        </p:txBody>
      </p:sp>
    </p:spTree>
    <p:extLst>
      <p:ext uri="{BB962C8B-B14F-4D97-AF65-F5344CB8AC3E}">
        <p14:creationId xmlns:p14="http://schemas.microsoft.com/office/powerpoint/2010/main" val="1650292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D4080F-D2A6-2589-E03E-CA8E20202DF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7176818-26C1-8EFB-1AB1-6592EF42CAF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885B0BA-7650-E5CE-1F8C-1C01E6D37D1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E755DEE-82D7-BA09-5BAE-D13F56DEC3C5}"/>
              </a:ext>
            </a:extLst>
          </p:cNvPr>
          <p:cNvSpPr>
            <a:spLocks noGrp="1"/>
          </p:cNvSpPr>
          <p:nvPr>
            <p:ph type="sldNum" sz="quarter" idx="5"/>
          </p:nvPr>
        </p:nvSpPr>
        <p:spPr/>
        <p:txBody>
          <a:bodyPr/>
          <a:lstStyle/>
          <a:p>
            <a:fld id="{354A30A4-1285-8C42-813C-C98200914E4F}" type="slidenum">
              <a:rPr lang="fr-FR" smtClean="0"/>
              <a:t>29</a:t>
            </a:fld>
            <a:endParaRPr lang="fr-FR"/>
          </a:p>
        </p:txBody>
      </p:sp>
    </p:spTree>
    <p:extLst>
      <p:ext uri="{BB962C8B-B14F-4D97-AF65-F5344CB8AC3E}">
        <p14:creationId xmlns:p14="http://schemas.microsoft.com/office/powerpoint/2010/main" val="4192188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33982-7299-5CD8-F128-EBEE1EDDDBF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D20673A-0C99-E276-51E9-717F82E2E88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F368627-BE6C-60EF-D93E-FD6A8D377B7D}"/>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2F76030-3906-63AB-0CC7-94E6CADE9527}"/>
              </a:ext>
            </a:extLst>
          </p:cNvPr>
          <p:cNvSpPr>
            <a:spLocks noGrp="1"/>
          </p:cNvSpPr>
          <p:nvPr>
            <p:ph type="sldNum" sz="quarter" idx="5"/>
          </p:nvPr>
        </p:nvSpPr>
        <p:spPr/>
        <p:txBody>
          <a:bodyPr/>
          <a:lstStyle/>
          <a:p>
            <a:fld id="{354A30A4-1285-8C42-813C-C98200914E4F}" type="slidenum">
              <a:rPr lang="fr-FR" smtClean="0"/>
              <a:t>30</a:t>
            </a:fld>
            <a:endParaRPr lang="fr-FR"/>
          </a:p>
        </p:txBody>
      </p:sp>
    </p:spTree>
    <p:extLst>
      <p:ext uri="{BB962C8B-B14F-4D97-AF65-F5344CB8AC3E}">
        <p14:creationId xmlns:p14="http://schemas.microsoft.com/office/powerpoint/2010/main" val="1601108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F3460-CC45-B84F-C4FA-1CDFC4D93CE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0B70E1A-A3AF-38F4-0873-A8EE3B398D8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AC59207-1BA5-6683-987E-CCD9A6740ED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A17A4CD-04D5-2637-5A6D-3D8166F4E7F7}"/>
              </a:ext>
            </a:extLst>
          </p:cNvPr>
          <p:cNvSpPr>
            <a:spLocks noGrp="1"/>
          </p:cNvSpPr>
          <p:nvPr>
            <p:ph type="sldNum" sz="quarter" idx="5"/>
          </p:nvPr>
        </p:nvSpPr>
        <p:spPr/>
        <p:txBody>
          <a:bodyPr/>
          <a:lstStyle/>
          <a:p>
            <a:fld id="{354A30A4-1285-8C42-813C-C98200914E4F}" type="slidenum">
              <a:rPr lang="fr-FR" smtClean="0"/>
              <a:t>4</a:t>
            </a:fld>
            <a:endParaRPr lang="fr-FR"/>
          </a:p>
        </p:txBody>
      </p:sp>
    </p:spTree>
    <p:extLst>
      <p:ext uri="{BB962C8B-B14F-4D97-AF65-F5344CB8AC3E}">
        <p14:creationId xmlns:p14="http://schemas.microsoft.com/office/powerpoint/2010/main" val="8936346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4C17B-BBB4-D6C9-3B13-BE9889C7490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30277CA-BFA3-A43D-BFE1-51F379F00FD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9F0BF5D-D9B5-05F1-EEBB-55C7F7E9B5B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BF960246-8956-A5A9-003D-D8876F5D3FCC}"/>
              </a:ext>
            </a:extLst>
          </p:cNvPr>
          <p:cNvSpPr>
            <a:spLocks noGrp="1"/>
          </p:cNvSpPr>
          <p:nvPr>
            <p:ph type="sldNum" sz="quarter" idx="5"/>
          </p:nvPr>
        </p:nvSpPr>
        <p:spPr/>
        <p:txBody>
          <a:bodyPr/>
          <a:lstStyle/>
          <a:p>
            <a:fld id="{354A30A4-1285-8C42-813C-C98200914E4F}" type="slidenum">
              <a:rPr lang="fr-FR" smtClean="0"/>
              <a:t>31</a:t>
            </a:fld>
            <a:endParaRPr lang="fr-FR"/>
          </a:p>
        </p:txBody>
      </p:sp>
    </p:spTree>
    <p:extLst>
      <p:ext uri="{BB962C8B-B14F-4D97-AF65-F5344CB8AC3E}">
        <p14:creationId xmlns:p14="http://schemas.microsoft.com/office/powerpoint/2010/main" val="3427729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A9971-44BD-1946-4008-92DF1EA06E6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C4EF3BC-0E24-B4AE-0204-355E7FD87E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A57A6AD-11C8-D0C6-B7B6-92D6C77CC6B4}"/>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69A6E4A-B983-C707-76EC-FACBF495C3D9}"/>
              </a:ext>
            </a:extLst>
          </p:cNvPr>
          <p:cNvSpPr>
            <a:spLocks noGrp="1"/>
          </p:cNvSpPr>
          <p:nvPr>
            <p:ph type="sldNum" sz="quarter" idx="5"/>
          </p:nvPr>
        </p:nvSpPr>
        <p:spPr/>
        <p:txBody>
          <a:bodyPr/>
          <a:lstStyle/>
          <a:p>
            <a:fld id="{354A30A4-1285-8C42-813C-C98200914E4F}" type="slidenum">
              <a:rPr lang="fr-FR" smtClean="0"/>
              <a:t>32</a:t>
            </a:fld>
            <a:endParaRPr lang="fr-FR"/>
          </a:p>
        </p:txBody>
      </p:sp>
    </p:spTree>
    <p:extLst>
      <p:ext uri="{BB962C8B-B14F-4D97-AF65-F5344CB8AC3E}">
        <p14:creationId xmlns:p14="http://schemas.microsoft.com/office/powerpoint/2010/main" val="22870087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2275D4-4B27-C658-7D59-B6B4EE1C4DB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53FFDA4-C52C-BB8C-D6CD-72484F1564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6215108-1692-227D-E28F-33D8636674D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380CA51-6928-BC8A-6585-9B2B44786D0F}"/>
              </a:ext>
            </a:extLst>
          </p:cNvPr>
          <p:cNvSpPr>
            <a:spLocks noGrp="1"/>
          </p:cNvSpPr>
          <p:nvPr>
            <p:ph type="sldNum" sz="quarter" idx="5"/>
          </p:nvPr>
        </p:nvSpPr>
        <p:spPr/>
        <p:txBody>
          <a:bodyPr/>
          <a:lstStyle/>
          <a:p>
            <a:fld id="{354A30A4-1285-8C42-813C-C98200914E4F}" type="slidenum">
              <a:rPr lang="fr-FR" smtClean="0"/>
              <a:t>33</a:t>
            </a:fld>
            <a:endParaRPr lang="fr-FR"/>
          </a:p>
        </p:txBody>
      </p:sp>
    </p:spTree>
    <p:extLst>
      <p:ext uri="{BB962C8B-B14F-4D97-AF65-F5344CB8AC3E}">
        <p14:creationId xmlns:p14="http://schemas.microsoft.com/office/powerpoint/2010/main" val="3730379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EC47C-95B8-BDE3-B3CE-EC6F011F0AB6}"/>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733EECE9-9CDB-92F9-AFE4-397D7248648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656E200-7280-AA33-4E97-34BA447DA10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70C65E8D-8368-A1A1-561F-8A209BD86951}"/>
              </a:ext>
            </a:extLst>
          </p:cNvPr>
          <p:cNvSpPr>
            <a:spLocks noGrp="1"/>
          </p:cNvSpPr>
          <p:nvPr>
            <p:ph type="sldNum" sz="quarter" idx="5"/>
          </p:nvPr>
        </p:nvSpPr>
        <p:spPr/>
        <p:txBody>
          <a:bodyPr/>
          <a:lstStyle/>
          <a:p>
            <a:fld id="{354A30A4-1285-8C42-813C-C98200914E4F}" type="slidenum">
              <a:rPr lang="fr-FR" smtClean="0"/>
              <a:t>34</a:t>
            </a:fld>
            <a:endParaRPr lang="fr-FR"/>
          </a:p>
        </p:txBody>
      </p:sp>
    </p:spTree>
    <p:extLst>
      <p:ext uri="{BB962C8B-B14F-4D97-AF65-F5344CB8AC3E}">
        <p14:creationId xmlns:p14="http://schemas.microsoft.com/office/powerpoint/2010/main" val="4029209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4CF4D7-F6BF-8B07-46A3-94101004B30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86DF3B45-1623-3AFD-441C-B2DF34C9113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7055A59-0454-0CFD-8627-F85CC38464CB}"/>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09A6AE7-3559-E6AE-B448-304B57C59FC0}"/>
              </a:ext>
            </a:extLst>
          </p:cNvPr>
          <p:cNvSpPr>
            <a:spLocks noGrp="1"/>
          </p:cNvSpPr>
          <p:nvPr>
            <p:ph type="sldNum" sz="quarter" idx="5"/>
          </p:nvPr>
        </p:nvSpPr>
        <p:spPr/>
        <p:txBody>
          <a:bodyPr/>
          <a:lstStyle/>
          <a:p>
            <a:fld id="{354A30A4-1285-8C42-813C-C98200914E4F}" type="slidenum">
              <a:rPr lang="fr-FR" smtClean="0"/>
              <a:t>35</a:t>
            </a:fld>
            <a:endParaRPr lang="fr-FR"/>
          </a:p>
        </p:txBody>
      </p:sp>
    </p:spTree>
    <p:extLst>
      <p:ext uri="{BB962C8B-B14F-4D97-AF65-F5344CB8AC3E}">
        <p14:creationId xmlns:p14="http://schemas.microsoft.com/office/powerpoint/2010/main" val="27217215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9D4FC-F8A9-1F4A-523E-C839CAA51D5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EB5EE4B-8238-316E-BE72-BAD1B214E97F}"/>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F2CD39C-A147-34A0-0487-B230842EFA18}"/>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514AF36-7DA4-4155-AED1-1D6A06AE1531}"/>
              </a:ext>
            </a:extLst>
          </p:cNvPr>
          <p:cNvSpPr>
            <a:spLocks noGrp="1"/>
          </p:cNvSpPr>
          <p:nvPr>
            <p:ph type="sldNum" sz="quarter" idx="5"/>
          </p:nvPr>
        </p:nvSpPr>
        <p:spPr/>
        <p:txBody>
          <a:bodyPr/>
          <a:lstStyle/>
          <a:p>
            <a:fld id="{354A30A4-1285-8C42-813C-C98200914E4F}" type="slidenum">
              <a:rPr lang="fr-FR" smtClean="0"/>
              <a:t>36</a:t>
            </a:fld>
            <a:endParaRPr lang="fr-FR"/>
          </a:p>
        </p:txBody>
      </p:sp>
    </p:spTree>
    <p:extLst>
      <p:ext uri="{BB962C8B-B14F-4D97-AF65-F5344CB8AC3E}">
        <p14:creationId xmlns:p14="http://schemas.microsoft.com/office/powerpoint/2010/main" val="1254040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21E08-0F60-B654-7ABF-5A98AA4A7A7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A63AF9-71D6-6609-DB90-6E5E11FC1A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0B7133C-A835-0BE5-FB4B-948B853F5FA1}"/>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C48B9D0-8BB6-E7FB-DA68-A50C3A8AC077}"/>
              </a:ext>
            </a:extLst>
          </p:cNvPr>
          <p:cNvSpPr>
            <a:spLocks noGrp="1"/>
          </p:cNvSpPr>
          <p:nvPr>
            <p:ph type="sldNum" sz="quarter" idx="5"/>
          </p:nvPr>
        </p:nvSpPr>
        <p:spPr/>
        <p:txBody>
          <a:bodyPr/>
          <a:lstStyle/>
          <a:p>
            <a:fld id="{354A30A4-1285-8C42-813C-C98200914E4F}" type="slidenum">
              <a:rPr lang="fr-FR" smtClean="0"/>
              <a:t>37</a:t>
            </a:fld>
            <a:endParaRPr lang="fr-FR"/>
          </a:p>
        </p:txBody>
      </p:sp>
    </p:spTree>
    <p:extLst>
      <p:ext uri="{BB962C8B-B14F-4D97-AF65-F5344CB8AC3E}">
        <p14:creationId xmlns:p14="http://schemas.microsoft.com/office/powerpoint/2010/main" val="21231319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841929-3BEB-14F7-C4E9-7D90698A02F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40245FB-CEC6-D3DB-D269-3E22FCDFF8F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5C5062D-6A39-FC08-4629-A5F241EE7D5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D3FB3AA-1C58-28F1-DCE4-F2907927326D}"/>
              </a:ext>
            </a:extLst>
          </p:cNvPr>
          <p:cNvSpPr>
            <a:spLocks noGrp="1"/>
          </p:cNvSpPr>
          <p:nvPr>
            <p:ph type="sldNum" sz="quarter" idx="5"/>
          </p:nvPr>
        </p:nvSpPr>
        <p:spPr/>
        <p:txBody>
          <a:bodyPr/>
          <a:lstStyle/>
          <a:p>
            <a:fld id="{354A30A4-1285-8C42-813C-C98200914E4F}" type="slidenum">
              <a:rPr lang="fr-FR" smtClean="0"/>
              <a:t>38</a:t>
            </a:fld>
            <a:endParaRPr lang="fr-FR"/>
          </a:p>
        </p:txBody>
      </p:sp>
    </p:spTree>
    <p:extLst>
      <p:ext uri="{BB962C8B-B14F-4D97-AF65-F5344CB8AC3E}">
        <p14:creationId xmlns:p14="http://schemas.microsoft.com/office/powerpoint/2010/main" val="1551204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4D488-BB81-F26A-F52E-18ED1C48514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E8DFE10-152D-C3C6-B1CF-C5A023AEF42D}"/>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2918ECF6-4A7C-E998-C848-6332EF149930}"/>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5703012E-6F31-C57F-0D9C-C53D1E985002}"/>
              </a:ext>
            </a:extLst>
          </p:cNvPr>
          <p:cNvSpPr>
            <a:spLocks noGrp="1"/>
          </p:cNvSpPr>
          <p:nvPr>
            <p:ph type="sldNum" sz="quarter" idx="5"/>
          </p:nvPr>
        </p:nvSpPr>
        <p:spPr/>
        <p:txBody>
          <a:bodyPr/>
          <a:lstStyle/>
          <a:p>
            <a:fld id="{354A30A4-1285-8C42-813C-C98200914E4F}" type="slidenum">
              <a:rPr lang="fr-FR" smtClean="0"/>
              <a:t>39</a:t>
            </a:fld>
            <a:endParaRPr lang="fr-FR"/>
          </a:p>
        </p:txBody>
      </p:sp>
    </p:spTree>
    <p:extLst>
      <p:ext uri="{BB962C8B-B14F-4D97-AF65-F5344CB8AC3E}">
        <p14:creationId xmlns:p14="http://schemas.microsoft.com/office/powerpoint/2010/main" val="16075577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C11BE-0417-08AA-69ED-AD0A42653F6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9C9F888-80A6-D9D0-BB5B-AC972A1F60E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964F46A-9721-65B2-100A-7B537DDCA85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E81CC6E-2E46-6671-2209-D00834BDAB0C}"/>
              </a:ext>
            </a:extLst>
          </p:cNvPr>
          <p:cNvSpPr>
            <a:spLocks noGrp="1"/>
          </p:cNvSpPr>
          <p:nvPr>
            <p:ph type="sldNum" sz="quarter" idx="5"/>
          </p:nvPr>
        </p:nvSpPr>
        <p:spPr/>
        <p:txBody>
          <a:bodyPr/>
          <a:lstStyle/>
          <a:p>
            <a:fld id="{354A30A4-1285-8C42-813C-C98200914E4F}" type="slidenum">
              <a:rPr lang="fr-FR" smtClean="0"/>
              <a:t>40</a:t>
            </a:fld>
            <a:endParaRPr lang="fr-FR"/>
          </a:p>
        </p:txBody>
      </p:sp>
    </p:spTree>
    <p:extLst>
      <p:ext uri="{BB962C8B-B14F-4D97-AF65-F5344CB8AC3E}">
        <p14:creationId xmlns:p14="http://schemas.microsoft.com/office/powerpoint/2010/main" val="2795946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89355-F792-A508-0D12-CB91EC49DEB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CA00858-CD5A-01F7-B9BD-B103C7E7EE3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78BD064-7B42-3BD1-91BD-A17675C3F68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4B23DBEC-6173-B19D-340C-37FD1A30C20E}"/>
              </a:ext>
            </a:extLst>
          </p:cNvPr>
          <p:cNvSpPr>
            <a:spLocks noGrp="1"/>
          </p:cNvSpPr>
          <p:nvPr>
            <p:ph type="sldNum" sz="quarter" idx="5"/>
          </p:nvPr>
        </p:nvSpPr>
        <p:spPr/>
        <p:txBody>
          <a:bodyPr/>
          <a:lstStyle/>
          <a:p>
            <a:fld id="{354A30A4-1285-8C42-813C-C98200914E4F}" type="slidenum">
              <a:rPr lang="fr-FR" smtClean="0"/>
              <a:t>5</a:t>
            </a:fld>
            <a:endParaRPr lang="fr-FR"/>
          </a:p>
        </p:txBody>
      </p:sp>
    </p:spTree>
    <p:extLst>
      <p:ext uri="{BB962C8B-B14F-4D97-AF65-F5344CB8AC3E}">
        <p14:creationId xmlns:p14="http://schemas.microsoft.com/office/powerpoint/2010/main" val="60777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EED7E-A4F9-A88C-A5AA-7C342F238B6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D45BFAB-2DBB-069D-23C7-39453CF11FD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35563E43-A95C-05B3-0FE2-DF2064A71D1A}"/>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29BC507-A66C-C1FC-D5AD-F30661FE86C4}"/>
              </a:ext>
            </a:extLst>
          </p:cNvPr>
          <p:cNvSpPr>
            <a:spLocks noGrp="1"/>
          </p:cNvSpPr>
          <p:nvPr>
            <p:ph type="sldNum" sz="quarter" idx="5"/>
          </p:nvPr>
        </p:nvSpPr>
        <p:spPr/>
        <p:txBody>
          <a:bodyPr/>
          <a:lstStyle/>
          <a:p>
            <a:fld id="{354A30A4-1285-8C42-813C-C98200914E4F}" type="slidenum">
              <a:rPr lang="fr-FR" smtClean="0"/>
              <a:t>41</a:t>
            </a:fld>
            <a:endParaRPr lang="fr-FR"/>
          </a:p>
        </p:txBody>
      </p:sp>
    </p:spTree>
    <p:extLst>
      <p:ext uri="{BB962C8B-B14F-4D97-AF65-F5344CB8AC3E}">
        <p14:creationId xmlns:p14="http://schemas.microsoft.com/office/powerpoint/2010/main" val="3809402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D69A1-47EF-F6F3-A800-803960EBBD6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95FE4C1-2597-EE41-1D06-7CEC021264C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20DD3EE-D652-E034-6B00-A1B8ACE62F9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C2BBBD09-01CC-6D73-BA50-7ECADB1B9FF2}"/>
              </a:ext>
            </a:extLst>
          </p:cNvPr>
          <p:cNvSpPr>
            <a:spLocks noGrp="1"/>
          </p:cNvSpPr>
          <p:nvPr>
            <p:ph type="sldNum" sz="quarter" idx="5"/>
          </p:nvPr>
        </p:nvSpPr>
        <p:spPr/>
        <p:txBody>
          <a:bodyPr/>
          <a:lstStyle/>
          <a:p>
            <a:fld id="{354A30A4-1285-8C42-813C-C98200914E4F}" type="slidenum">
              <a:rPr lang="fr-FR" smtClean="0"/>
              <a:t>42</a:t>
            </a:fld>
            <a:endParaRPr lang="fr-FR"/>
          </a:p>
        </p:txBody>
      </p:sp>
    </p:spTree>
    <p:extLst>
      <p:ext uri="{BB962C8B-B14F-4D97-AF65-F5344CB8AC3E}">
        <p14:creationId xmlns:p14="http://schemas.microsoft.com/office/powerpoint/2010/main" val="10759324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4E007-F942-3BF1-17E6-A80B0BEB749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80C5119-4959-76B8-4959-8C1DB7E157E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CA5D6A9-E999-B802-4047-13A7C76041C2}"/>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3BAA6405-32BC-C08A-61EB-02C4C0967B53}"/>
              </a:ext>
            </a:extLst>
          </p:cNvPr>
          <p:cNvSpPr>
            <a:spLocks noGrp="1"/>
          </p:cNvSpPr>
          <p:nvPr>
            <p:ph type="sldNum" sz="quarter" idx="5"/>
          </p:nvPr>
        </p:nvSpPr>
        <p:spPr/>
        <p:txBody>
          <a:bodyPr/>
          <a:lstStyle/>
          <a:p>
            <a:fld id="{354A30A4-1285-8C42-813C-C98200914E4F}" type="slidenum">
              <a:rPr lang="fr-FR" smtClean="0"/>
              <a:t>43</a:t>
            </a:fld>
            <a:endParaRPr lang="fr-FR"/>
          </a:p>
        </p:txBody>
      </p:sp>
    </p:spTree>
    <p:extLst>
      <p:ext uri="{BB962C8B-B14F-4D97-AF65-F5344CB8AC3E}">
        <p14:creationId xmlns:p14="http://schemas.microsoft.com/office/powerpoint/2010/main" val="546833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4F019-E050-6F91-C8CB-C419A196C84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6B55ED9-2EB9-4CFA-B527-33249DB32D4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AB40514-F70A-AFE0-B182-C51255194557}"/>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DE1280BE-3349-95F8-7B0C-D115E4193C34}"/>
              </a:ext>
            </a:extLst>
          </p:cNvPr>
          <p:cNvSpPr>
            <a:spLocks noGrp="1"/>
          </p:cNvSpPr>
          <p:nvPr>
            <p:ph type="sldNum" sz="quarter" idx="5"/>
          </p:nvPr>
        </p:nvSpPr>
        <p:spPr/>
        <p:txBody>
          <a:bodyPr/>
          <a:lstStyle/>
          <a:p>
            <a:fld id="{354A30A4-1285-8C42-813C-C98200914E4F}" type="slidenum">
              <a:rPr lang="fr-FR" smtClean="0"/>
              <a:t>6</a:t>
            </a:fld>
            <a:endParaRPr lang="fr-FR"/>
          </a:p>
        </p:txBody>
      </p:sp>
    </p:spTree>
    <p:extLst>
      <p:ext uri="{BB962C8B-B14F-4D97-AF65-F5344CB8AC3E}">
        <p14:creationId xmlns:p14="http://schemas.microsoft.com/office/powerpoint/2010/main" val="1654553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0300DC-C3E8-4FBD-FE9F-E3432AA342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BF74570F-699B-65EB-1E65-DE5C57477914}"/>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0827243-60A0-B1EB-5151-E5B490B78469}"/>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3782FD4-0FFE-BC4F-42BF-08A867719F48}"/>
              </a:ext>
            </a:extLst>
          </p:cNvPr>
          <p:cNvSpPr>
            <a:spLocks noGrp="1"/>
          </p:cNvSpPr>
          <p:nvPr>
            <p:ph type="sldNum" sz="quarter" idx="5"/>
          </p:nvPr>
        </p:nvSpPr>
        <p:spPr/>
        <p:txBody>
          <a:bodyPr/>
          <a:lstStyle/>
          <a:p>
            <a:fld id="{354A30A4-1285-8C42-813C-C98200914E4F}" type="slidenum">
              <a:rPr lang="fr-FR" smtClean="0"/>
              <a:t>7</a:t>
            </a:fld>
            <a:endParaRPr lang="fr-FR"/>
          </a:p>
        </p:txBody>
      </p:sp>
    </p:spTree>
    <p:extLst>
      <p:ext uri="{BB962C8B-B14F-4D97-AF65-F5344CB8AC3E}">
        <p14:creationId xmlns:p14="http://schemas.microsoft.com/office/powerpoint/2010/main" val="3536710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35A76-5A8A-2211-FCDB-5C68756D39E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37B8B1B-099E-29E8-F0B5-8A964B9B963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6F4066F-1A05-7509-D589-275FCE6BB38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393F268-0684-38CA-215E-49607FF487B1}"/>
              </a:ext>
            </a:extLst>
          </p:cNvPr>
          <p:cNvSpPr>
            <a:spLocks noGrp="1"/>
          </p:cNvSpPr>
          <p:nvPr>
            <p:ph type="sldNum" sz="quarter" idx="5"/>
          </p:nvPr>
        </p:nvSpPr>
        <p:spPr/>
        <p:txBody>
          <a:bodyPr/>
          <a:lstStyle/>
          <a:p>
            <a:fld id="{354A30A4-1285-8C42-813C-C98200914E4F}" type="slidenum">
              <a:rPr lang="fr-FR" smtClean="0"/>
              <a:t>8</a:t>
            </a:fld>
            <a:endParaRPr lang="fr-FR"/>
          </a:p>
        </p:txBody>
      </p:sp>
    </p:spTree>
    <p:extLst>
      <p:ext uri="{BB962C8B-B14F-4D97-AF65-F5344CB8AC3E}">
        <p14:creationId xmlns:p14="http://schemas.microsoft.com/office/powerpoint/2010/main" val="3377338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1FE78C-1BC4-FE9F-A09F-AB4092AE333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B4FE520-0789-E325-6FCF-17B8D6BD741C}"/>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6998E290-6308-2A2B-3705-4CEFC8711CA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025CB1D4-22FD-8EC7-BEB5-84933B0A074B}"/>
              </a:ext>
            </a:extLst>
          </p:cNvPr>
          <p:cNvSpPr>
            <a:spLocks noGrp="1"/>
          </p:cNvSpPr>
          <p:nvPr>
            <p:ph type="sldNum" sz="quarter" idx="5"/>
          </p:nvPr>
        </p:nvSpPr>
        <p:spPr/>
        <p:txBody>
          <a:bodyPr/>
          <a:lstStyle/>
          <a:p>
            <a:fld id="{354A30A4-1285-8C42-813C-C98200914E4F}" type="slidenum">
              <a:rPr lang="fr-FR" smtClean="0"/>
              <a:t>9</a:t>
            </a:fld>
            <a:endParaRPr lang="fr-FR"/>
          </a:p>
        </p:txBody>
      </p:sp>
    </p:spTree>
    <p:extLst>
      <p:ext uri="{BB962C8B-B14F-4D97-AF65-F5344CB8AC3E}">
        <p14:creationId xmlns:p14="http://schemas.microsoft.com/office/powerpoint/2010/main" val="72558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F0C8-1BBD-5B0B-90FC-F4ED363FDF4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23C4CD1-1FDD-8BD9-D255-F288BCA62A1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D18E7E97-6ADD-A38A-164B-A57FDD59E5C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F70E432F-ED34-9CE1-DAC8-052F2016AABF}"/>
              </a:ext>
            </a:extLst>
          </p:cNvPr>
          <p:cNvSpPr>
            <a:spLocks noGrp="1"/>
          </p:cNvSpPr>
          <p:nvPr>
            <p:ph type="sldNum" sz="quarter" idx="5"/>
          </p:nvPr>
        </p:nvSpPr>
        <p:spPr/>
        <p:txBody>
          <a:bodyPr/>
          <a:lstStyle/>
          <a:p>
            <a:fld id="{354A30A4-1285-8C42-813C-C98200914E4F}" type="slidenum">
              <a:rPr lang="fr-FR" smtClean="0"/>
              <a:t>10</a:t>
            </a:fld>
            <a:endParaRPr lang="fr-FR"/>
          </a:p>
        </p:txBody>
      </p:sp>
    </p:spTree>
    <p:extLst>
      <p:ext uri="{BB962C8B-B14F-4D97-AF65-F5344CB8AC3E}">
        <p14:creationId xmlns:p14="http://schemas.microsoft.com/office/powerpoint/2010/main" val="3475184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DE953-3308-4FC3-857D-FF5B46E8ABF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ubtitle 2">
            <a:extLst>
              <a:ext uri="{FF2B5EF4-FFF2-40B4-BE49-F238E27FC236}">
                <a16:creationId xmlns:a16="http://schemas.microsoft.com/office/drawing/2014/main" id="{B091C680-C926-42EB-8F0C-912117905C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Date Placeholder 3">
            <a:extLst>
              <a:ext uri="{FF2B5EF4-FFF2-40B4-BE49-F238E27FC236}">
                <a16:creationId xmlns:a16="http://schemas.microsoft.com/office/drawing/2014/main" id="{B9A35C60-5F2C-40DD-8EA9-AE0EF9279A95}"/>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5" name="Footer Placeholder 4">
            <a:extLst>
              <a:ext uri="{FF2B5EF4-FFF2-40B4-BE49-F238E27FC236}">
                <a16:creationId xmlns:a16="http://schemas.microsoft.com/office/drawing/2014/main" id="{BB0EA7D8-F9F0-47C4-925A-0EB1CDB4485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BAD27D37-D7B5-4B6F-B9AC-7618694C49FF}"/>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3241085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705BD-D837-4080-B7B5-B43FEA58DD91}"/>
              </a:ext>
            </a:extLst>
          </p:cNvPr>
          <p:cNvSpPr>
            <a:spLocks noGrp="1"/>
          </p:cNvSpPr>
          <p:nvPr>
            <p:ph type="title"/>
          </p:nvPr>
        </p:nvSpPr>
        <p:spPr/>
        <p:txBody>
          <a:bodyPr/>
          <a:lstStyle/>
          <a:p>
            <a:r>
              <a:rPr lang="fr-FR"/>
              <a:t>Modifiez le style du titre</a:t>
            </a:r>
            <a:endParaRPr lang="en-US"/>
          </a:p>
        </p:txBody>
      </p:sp>
      <p:sp>
        <p:nvSpPr>
          <p:cNvPr id="3" name="Vertical Text Placeholder 2">
            <a:extLst>
              <a:ext uri="{FF2B5EF4-FFF2-40B4-BE49-F238E27FC236}">
                <a16:creationId xmlns:a16="http://schemas.microsoft.com/office/drawing/2014/main" id="{5ECDF82F-287B-4AD3-AFE0-3AD49DE01180}"/>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5C17583C-3B0E-4E52-B4EE-47FC4A177224}"/>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5" name="Footer Placeholder 4">
            <a:extLst>
              <a:ext uri="{FF2B5EF4-FFF2-40B4-BE49-F238E27FC236}">
                <a16:creationId xmlns:a16="http://schemas.microsoft.com/office/drawing/2014/main" id="{B033BD7C-885E-456E-81D5-66E31547460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2D82BF17-7887-4C8A-A0EA-2ADD190D935A}"/>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152284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FA1302-350F-4DF6-95F1-D1697194F4AA}"/>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Vertical Text Placeholder 2">
            <a:extLst>
              <a:ext uri="{FF2B5EF4-FFF2-40B4-BE49-F238E27FC236}">
                <a16:creationId xmlns:a16="http://schemas.microsoft.com/office/drawing/2014/main" id="{CEC50523-32E7-43DC-B317-082C2F6C058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2EFFC9A6-2DBF-4AF2-841B-6F53B5F5E35D}"/>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5" name="Footer Placeholder 4">
            <a:extLst>
              <a:ext uri="{FF2B5EF4-FFF2-40B4-BE49-F238E27FC236}">
                <a16:creationId xmlns:a16="http://schemas.microsoft.com/office/drawing/2014/main" id="{729CA4E3-1A98-44E9-8057-62EE01074DBB}"/>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3254279F-6C7E-4E9E-A768-5F5E2FD2CB95}"/>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36004275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CFBFC5-A78C-30C6-253A-70D01E5461F2}"/>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3" name="Footer Placeholder 2">
            <a:extLst>
              <a:ext uri="{FF2B5EF4-FFF2-40B4-BE49-F238E27FC236}">
                <a16:creationId xmlns:a16="http://schemas.microsoft.com/office/drawing/2014/main" id="{842B8188-DD2D-349A-4C47-4D1FBE6968F4}"/>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3F2D41BA-A74A-668E-3334-8384CDE6E602}"/>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2345679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36C0F-29E6-44C0-9F7B-7564269103E0}"/>
              </a:ext>
            </a:extLst>
          </p:cNvPr>
          <p:cNvSpPr>
            <a:spLocks noGrp="1"/>
          </p:cNvSpPr>
          <p:nvPr>
            <p:ph type="title"/>
          </p:nvPr>
        </p:nvSpPr>
        <p:spPr/>
        <p:txBody>
          <a:bodyPr/>
          <a:lstStyle/>
          <a:p>
            <a:r>
              <a:rPr lang="fr-FR"/>
              <a:t>Modifiez le style du titre</a:t>
            </a:r>
            <a:endParaRPr lang="en-US"/>
          </a:p>
        </p:txBody>
      </p:sp>
      <p:sp>
        <p:nvSpPr>
          <p:cNvPr id="3" name="Content Placeholder 2">
            <a:extLst>
              <a:ext uri="{FF2B5EF4-FFF2-40B4-BE49-F238E27FC236}">
                <a16:creationId xmlns:a16="http://schemas.microsoft.com/office/drawing/2014/main" id="{9EBA4494-CA82-40D0-9AAC-B27FBC410F3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E8A8858E-5C9A-491F-A316-B75926C659F7}"/>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5" name="Footer Placeholder 4">
            <a:extLst>
              <a:ext uri="{FF2B5EF4-FFF2-40B4-BE49-F238E27FC236}">
                <a16:creationId xmlns:a16="http://schemas.microsoft.com/office/drawing/2014/main" id="{F25BA9D5-9A2B-44B5-8431-43A387F18AC8}"/>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1B8E800D-51AD-46F8-A515-B88BB5DC6D87}"/>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4222441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53DE-939B-4A6B-9CAB-DD8ACB8682C5}"/>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Text Placeholder 2">
            <a:extLst>
              <a:ext uri="{FF2B5EF4-FFF2-40B4-BE49-F238E27FC236}">
                <a16:creationId xmlns:a16="http://schemas.microsoft.com/office/drawing/2014/main" id="{88B7F701-5A92-41C0-894F-351004998E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Date Placeholder 3">
            <a:extLst>
              <a:ext uri="{FF2B5EF4-FFF2-40B4-BE49-F238E27FC236}">
                <a16:creationId xmlns:a16="http://schemas.microsoft.com/office/drawing/2014/main" id="{6EB37EFA-7005-48CC-A2BB-C86BA1300745}"/>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5" name="Footer Placeholder 4">
            <a:extLst>
              <a:ext uri="{FF2B5EF4-FFF2-40B4-BE49-F238E27FC236}">
                <a16:creationId xmlns:a16="http://schemas.microsoft.com/office/drawing/2014/main" id="{BA26565A-702B-4040-80B4-1C027959074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8EEF83F6-E25A-4567-B21A-B291BC76FC27}"/>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28404118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791A1-9EE2-4B0F-87C5-601BF8BE9CDB}"/>
              </a:ext>
            </a:extLst>
          </p:cNvPr>
          <p:cNvSpPr>
            <a:spLocks noGrp="1"/>
          </p:cNvSpPr>
          <p:nvPr>
            <p:ph type="title"/>
          </p:nvPr>
        </p:nvSpPr>
        <p:spPr/>
        <p:txBody>
          <a:bodyPr/>
          <a:lstStyle/>
          <a:p>
            <a:r>
              <a:rPr lang="fr-FR"/>
              <a:t>Modifiez le style du titre</a:t>
            </a:r>
            <a:endParaRPr lang="en-US"/>
          </a:p>
        </p:txBody>
      </p:sp>
      <p:sp>
        <p:nvSpPr>
          <p:cNvPr id="3" name="Content Placeholder 2">
            <a:extLst>
              <a:ext uri="{FF2B5EF4-FFF2-40B4-BE49-F238E27FC236}">
                <a16:creationId xmlns:a16="http://schemas.microsoft.com/office/drawing/2014/main" id="{FF42D189-AF9F-464E-BE1A-DD9EA70EAF3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Content Placeholder 3">
            <a:extLst>
              <a:ext uri="{FF2B5EF4-FFF2-40B4-BE49-F238E27FC236}">
                <a16:creationId xmlns:a16="http://schemas.microsoft.com/office/drawing/2014/main" id="{F691492B-E88F-4631-8DCC-CCD129680FB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Date Placeholder 4">
            <a:extLst>
              <a:ext uri="{FF2B5EF4-FFF2-40B4-BE49-F238E27FC236}">
                <a16:creationId xmlns:a16="http://schemas.microsoft.com/office/drawing/2014/main" id="{26931D4C-2806-46ED-B122-812EFBC92FD7}"/>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6" name="Footer Placeholder 5">
            <a:extLst>
              <a:ext uri="{FF2B5EF4-FFF2-40B4-BE49-F238E27FC236}">
                <a16:creationId xmlns:a16="http://schemas.microsoft.com/office/drawing/2014/main" id="{5863539A-E3ED-46B2-B9C7-9BC6593A17F9}"/>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00B7328B-BC1A-43C7-B9B5-5DC50CF6143C}"/>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1046040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B70E9-4A47-4F82-BD85-8A8BDCC11122}"/>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Text Placeholder 2">
            <a:extLst>
              <a:ext uri="{FF2B5EF4-FFF2-40B4-BE49-F238E27FC236}">
                <a16:creationId xmlns:a16="http://schemas.microsoft.com/office/drawing/2014/main" id="{7B2D9A69-3E65-4636-B995-C69549B700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a:extLst>
              <a:ext uri="{FF2B5EF4-FFF2-40B4-BE49-F238E27FC236}">
                <a16:creationId xmlns:a16="http://schemas.microsoft.com/office/drawing/2014/main" id="{31819286-A0EE-49AC-9E3C-852B3DF061D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Text Placeholder 4">
            <a:extLst>
              <a:ext uri="{FF2B5EF4-FFF2-40B4-BE49-F238E27FC236}">
                <a16:creationId xmlns:a16="http://schemas.microsoft.com/office/drawing/2014/main" id="{AC710EBA-C463-456D-A4D6-AD37082D4D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a:extLst>
              <a:ext uri="{FF2B5EF4-FFF2-40B4-BE49-F238E27FC236}">
                <a16:creationId xmlns:a16="http://schemas.microsoft.com/office/drawing/2014/main" id="{F41F7E9E-4CCF-45FF-84E7-BEBBE7BD2AA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Date Placeholder 6">
            <a:extLst>
              <a:ext uri="{FF2B5EF4-FFF2-40B4-BE49-F238E27FC236}">
                <a16:creationId xmlns:a16="http://schemas.microsoft.com/office/drawing/2014/main" id="{42531885-8CAF-4955-9336-56908071354F}"/>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8" name="Footer Placeholder 7">
            <a:extLst>
              <a:ext uri="{FF2B5EF4-FFF2-40B4-BE49-F238E27FC236}">
                <a16:creationId xmlns:a16="http://schemas.microsoft.com/office/drawing/2014/main" id="{6D56C8B4-62D2-4B9D-BF8E-AD25D6C4CDCC}"/>
              </a:ext>
            </a:extLst>
          </p:cNvPr>
          <p:cNvSpPr>
            <a:spLocks noGrp="1"/>
          </p:cNvSpPr>
          <p:nvPr>
            <p:ph type="ftr" sz="quarter" idx="11"/>
          </p:nvPr>
        </p:nvSpPr>
        <p:spPr/>
        <p:txBody>
          <a:bodyPr/>
          <a:lstStyle/>
          <a:p>
            <a:endParaRPr lang="fr-FR"/>
          </a:p>
        </p:txBody>
      </p:sp>
      <p:sp>
        <p:nvSpPr>
          <p:cNvPr id="9" name="Slide Number Placeholder 8">
            <a:extLst>
              <a:ext uri="{FF2B5EF4-FFF2-40B4-BE49-F238E27FC236}">
                <a16:creationId xmlns:a16="http://schemas.microsoft.com/office/drawing/2014/main" id="{90202A13-1F89-4A82-B19A-98D096BDFFE2}"/>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2959714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D9339-5C7D-49F6-813F-154E2E9992F8}"/>
              </a:ext>
            </a:extLst>
          </p:cNvPr>
          <p:cNvSpPr>
            <a:spLocks noGrp="1"/>
          </p:cNvSpPr>
          <p:nvPr>
            <p:ph type="title"/>
          </p:nvPr>
        </p:nvSpPr>
        <p:spPr/>
        <p:txBody>
          <a:bodyPr/>
          <a:lstStyle/>
          <a:p>
            <a:r>
              <a:rPr lang="fr-FR"/>
              <a:t>Modifiez le style du titre</a:t>
            </a:r>
            <a:endParaRPr lang="en-US"/>
          </a:p>
        </p:txBody>
      </p:sp>
      <p:sp>
        <p:nvSpPr>
          <p:cNvPr id="3" name="Date Placeholder 2">
            <a:extLst>
              <a:ext uri="{FF2B5EF4-FFF2-40B4-BE49-F238E27FC236}">
                <a16:creationId xmlns:a16="http://schemas.microsoft.com/office/drawing/2014/main" id="{40CE3852-25CA-41E2-BD5D-D087C92CFFA3}"/>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4" name="Footer Placeholder 3">
            <a:extLst>
              <a:ext uri="{FF2B5EF4-FFF2-40B4-BE49-F238E27FC236}">
                <a16:creationId xmlns:a16="http://schemas.microsoft.com/office/drawing/2014/main" id="{3F6B5346-165E-40EE-8CB3-66C3717B0841}"/>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C8017ED8-4FB8-4CC3-8384-0476E963EE25}"/>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3556595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D025BB-C112-4E4A-8277-9D4E442FD687}"/>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3" name="Footer Placeholder 2">
            <a:extLst>
              <a:ext uri="{FF2B5EF4-FFF2-40B4-BE49-F238E27FC236}">
                <a16:creationId xmlns:a16="http://schemas.microsoft.com/office/drawing/2014/main" id="{8A4AEAFF-D4E2-4F1F-9BD9-D023D08BF348}"/>
              </a:ext>
            </a:extLst>
          </p:cNvPr>
          <p:cNvSpPr>
            <a:spLocks noGrp="1"/>
          </p:cNvSpPr>
          <p:nvPr>
            <p:ph type="ftr" sz="quarter" idx="11"/>
          </p:nvPr>
        </p:nvSpPr>
        <p:spPr/>
        <p:txBody>
          <a:bodyPr/>
          <a:lstStyle/>
          <a:p>
            <a:endParaRPr lang="fr-FR"/>
          </a:p>
        </p:txBody>
      </p:sp>
      <p:sp>
        <p:nvSpPr>
          <p:cNvPr id="4" name="Slide Number Placeholder 3">
            <a:extLst>
              <a:ext uri="{FF2B5EF4-FFF2-40B4-BE49-F238E27FC236}">
                <a16:creationId xmlns:a16="http://schemas.microsoft.com/office/drawing/2014/main" id="{DD6FB270-3445-49DB-9B74-951630C2DBB7}"/>
              </a:ext>
            </a:extLst>
          </p:cNvPr>
          <p:cNvSpPr>
            <a:spLocks noGrp="1"/>
          </p:cNvSpPr>
          <p:nvPr>
            <p:ph type="sldNum" sz="quarter" idx="12"/>
          </p:nvPr>
        </p:nvSpPr>
        <p:spPr/>
        <p:txBody>
          <a:bodyPr/>
          <a:lstStyle/>
          <a:p>
            <a:fld id="{88E1ECDF-623B-4A4E-B3ED-E42F225B5DE4}" type="slidenum">
              <a:rPr lang="fr-FR" smtClean="0"/>
              <a:t>‹N°›</a:t>
            </a:fld>
            <a:endParaRPr lang="fr-FR"/>
          </a:p>
        </p:txBody>
      </p:sp>
      <p:sp>
        <p:nvSpPr>
          <p:cNvPr id="6" name="Picture Placeholder 5">
            <a:extLst>
              <a:ext uri="{FF2B5EF4-FFF2-40B4-BE49-F238E27FC236}">
                <a16:creationId xmlns:a16="http://schemas.microsoft.com/office/drawing/2014/main" id="{E55C5BFA-C6D3-411C-BC38-BA1480E9734E}"/>
              </a:ext>
            </a:extLst>
          </p:cNvPr>
          <p:cNvSpPr>
            <a:spLocks noGrp="1"/>
          </p:cNvSpPr>
          <p:nvPr>
            <p:ph type="pic" sz="quarter" idx="13"/>
          </p:nvPr>
        </p:nvSpPr>
        <p:spPr>
          <a:xfrm>
            <a:off x="0" y="0"/>
            <a:ext cx="12192000" cy="6858000"/>
          </a:xfrm>
        </p:spPr>
        <p:txBody>
          <a:bodyPr/>
          <a:lstStyle/>
          <a:p>
            <a:r>
              <a:rPr lang="fr-FR"/>
              <a:t>Cliquez sur l'icône pour ajouter une image</a:t>
            </a:r>
            <a:endParaRPr lang="en-US"/>
          </a:p>
        </p:txBody>
      </p:sp>
    </p:spTree>
    <p:extLst>
      <p:ext uri="{BB962C8B-B14F-4D97-AF65-F5344CB8AC3E}">
        <p14:creationId xmlns:p14="http://schemas.microsoft.com/office/powerpoint/2010/main" val="190136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E921F-0BBE-432F-B647-8634EA448726}"/>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Content Placeholder 2">
            <a:extLst>
              <a:ext uri="{FF2B5EF4-FFF2-40B4-BE49-F238E27FC236}">
                <a16:creationId xmlns:a16="http://schemas.microsoft.com/office/drawing/2014/main" id="{7939C2DF-7268-417D-8C23-0B9D1216E0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Text Placeholder 3">
            <a:extLst>
              <a:ext uri="{FF2B5EF4-FFF2-40B4-BE49-F238E27FC236}">
                <a16:creationId xmlns:a16="http://schemas.microsoft.com/office/drawing/2014/main" id="{59D44760-7BFE-4DE5-9BA6-F2CAB6FDF9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4802CD79-507F-4E3D-8362-1B937A6DC52B}"/>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6" name="Footer Placeholder 5">
            <a:extLst>
              <a:ext uri="{FF2B5EF4-FFF2-40B4-BE49-F238E27FC236}">
                <a16:creationId xmlns:a16="http://schemas.microsoft.com/office/drawing/2014/main" id="{C9BD5B58-0D5D-4C5F-AF5F-CCF6FC25948E}"/>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3F9CE5DA-B7DC-4911-AC49-F433741266D8}"/>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34157250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3C86A-6C4A-4717-989D-0C7AC0C6EF2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Picture Placeholder 2">
            <a:extLst>
              <a:ext uri="{FF2B5EF4-FFF2-40B4-BE49-F238E27FC236}">
                <a16:creationId xmlns:a16="http://schemas.microsoft.com/office/drawing/2014/main" id="{A57715F7-FA82-4DB0-847F-A3E8175E52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a:p>
        </p:txBody>
      </p:sp>
      <p:sp>
        <p:nvSpPr>
          <p:cNvPr id="4" name="Text Placeholder 3">
            <a:extLst>
              <a:ext uri="{FF2B5EF4-FFF2-40B4-BE49-F238E27FC236}">
                <a16:creationId xmlns:a16="http://schemas.microsoft.com/office/drawing/2014/main" id="{4DF45671-38E1-4013-B436-728D4073E0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a:extLst>
              <a:ext uri="{FF2B5EF4-FFF2-40B4-BE49-F238E27FC236}">
                <a16:creationId xmlns:a16="http://schemas.microsoft.com/office/drawing/2014/main" id="{D5C93EB0-1DDD-4ED6-BBBC-3E94E0FBB1AB}"/>
              </a:ext>
            </a:extLst>
          </p:cNvPr>
          <p:cNvSpPr>
            <a:spLocks noGrp="1"/>
          </p:cNvSpPr>
          <p:nvPr>
            <p:ph type="dt" sz="half" idx="10"/>
          </p:nvPr>
        </p:nvSpPr>
        <p:spPr/>
        <p:txBody>
          <a:bodyPr/>
          <a:lstStyle/>
          <a:p>
            <a:fld id="{4465D796-C3FB-B343-BC20-244020A9A0AA}" type="datetimeFigureOut">
              <a:rPr lang="fr-FR" smtClean="0"/>
              <a:t>09/02/2024</a:t>
            </a:fld>
            <a:endParaRPr lang="fr-FR"/>
          </a:p>
        </p:txBody>
      </p:sp>
      <p:sp>
        <p:nvSpPr>
          <p:cNvPr id="6" name="Footer Placeholder 5">
            <a:extLst>
              <a:ext uri="{FF2B5EF4-FFF2-40B4-BE49-F238E27FC236}">
                <a16:creationId xmlns:a16="http://schemas.microsoft.com/office/drawing/2014/main" id="{8D49F8F8-CDA4-478B-8C20-5EBC0B683060}"/>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8A1433AF-283F-4891-9CA2-103C35B42BE2}"/>
              </a:ext>
            </a:extLst>
          </p:cNvPr>
          <p:cNvSpPr>
            <a:spLocks noGrp="1"/>
          </p:cNvSpPr>
          <p:nvPr>
            <p:ph type="sldNum" sz="quarter" idx="12"/>
          </p:nvPr>
        </p:nvSpPr>
        <p:spPr/>
        <p:txBody>
          <a:bodyPr/>
          <a:lstStyle/>
          <a:p>
            <a:fld id="{88E1ECDF-623B-4A4E-B3ED-E42F225B5DE4}" type="slidenum">
              <a:rPr lang="fr-FR" smtClean="0"/>
              <a:t>‹N°›</a:t>
            </a:fld>
            <a:endParaRPr lang="fr-FR"/>
          </a:p>
        </p:txBody>
      </p:sp>
    </p:spTree>
    <p:extLst>
      <p:ext uri="{BB962C8B-B14F-4D97-AF65-F5344CB8AC3E}">
        <p14:creationId xmlns:p14="http://schemas.microsoft.com/office/powerpoint/2010/main" val="267828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8E0CF7-F388-4EB3-9490-7A68DCD1FE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Text Placeholder 2">
            <a:extLst>
              <a:ext uri="{FF2B5EF4-FFF2-40B4-BE49-F238E27FC236}">
                <a16:creationId xmlns:a16="http://schemas.microsoft.com/office/drawing/2014/main" id="{C5303624-E17A-42C6-BFF7-F29AB868BF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05391846-AEF2-4F14-9437-F971735AB1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65D796-C3FB-B343-BC20-244020A9A0AA}" type="datetimeFigureOut">
              <a:rPr lang="fr-FR" smtClean="0"/>
              <a:t>09/02/2024</a:t>
            </a:fld>
            <a:endParaRPr lang="fr-FR"/>
          </a:p>
        </p:txBody>
      </p:sp>
      <p:sp>
        <p:nvSpPr>
          <p:cNvPr id="5" name="Footer Placeholder 4">
            <a:extLst>
              <a:ext uri="{FF2B5EF4-FFF2-40B4-BE49-F238E27FC236}">
                <a16:creationId xmlns:a16="http://schemas.microsoft.com/office/drawing/2014/main" id="{18B36BCA-8C2F-46EF-8515-9D81EA8CB2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a:extLst>
              <a:ext uri="{FF2B5EF4-FFF2-40B4-BE49-F238E27FC236}">
                <a16:creationId xmlns:a16="http://schemas.microsoft.com/office/drawing/2014/main" id="{4E0720B9-B6A7-4839-953F-07CFBB8C4A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1ECDF-623B-4A4E-B3ED-E42F225B5DE4}" type="slidenum">
              <a:rPr lang="fr-FR" smtClean="0"/>
              <a:t>‹N°›</a:t>
            </a:fld>
            <a:endParaRPr lang="fr-FR"/>
          </a:p>
        </p:txBody>
      </p:sp>
    </p:spTree>
    <p:extLst>
      <p:ext uri="{BB962C8B-B14F-4D97-AF65-F5344CB8AC3E}">
        <p14:creationId xmlns:p14="http://schemas.microsoft.com/office/powerpoint/2010/main" val="3637832902"/>
      </p:ext>
    </p:extLst>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41" r:id="rId7"/>
    <p:sldLayoutId id="2147484842" r:id="rId8"/>
    <p:sldLayoutId id="2147484843" r:id="rId9"/>
    <p:sldLayoutId id="2147484844" r:id="rId10"/>
    <p:sldLayoutId id="2147484845" r:id="rId11"/>
    <p:sldLayoutId id="21474848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6.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icon-library.com/icon/compatibility-icon-12.html" TargetMode="External"/><Relationship Id="rId5" Type="http://schemas.microsoft.com/office/2007/relationships/hdphoto" Target="../media/hdphoto7.wdp"/><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microsoft.com/office/2007/relationships/hdphoto" Target="../media/hdphoto8.wdp"/><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microsoft.com/office/2007/relationships/hdphoto" Target="../media/hdphoto10.wdp"/><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hyperlink" Target="https://damiandeluca.com.ar/como-crear-un-proyecto-con-react" TargetMode="External"/><Relationship Id="rId3" Type="http://schemas.openxmlformats.org/officeDocument/2006/relationships/image" Target="../media/image16.jpg"/><Relationship Id="rId7" Type="http://schemas.microsoft.com/office/2007/relationships/hdphoto" Target="../media/hdphoto13.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2.wdp"/><Relationship Id="rId4" Type="http://schemas.openxmlformats.org/officeDocument/2006/relationships/image" Target="../media/image25.png"/><Relationship Id="rId9" Type="http://schemas.openxmlformats.org/officeDocument/2006/relationships/hyperlink" Target="https://creativecommons.org/licenses/by-nc-nd/3.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microsoft.com/office/2007/relationships/hdphoto" Target="../media/hdphoto15.wdp"/><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www.boxpiper.com/posts/solid-software-design-principles/" TargetMode="Externa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microsoft.com/office/2007/relationships/hdphoto" Target="../media/hdphoto16.wdp"/><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microsoft.com/office/2007/relationships/hdphoto" Target="../media/hdphoto17.wdp"/><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microsoft.com/office/2007/relationships/hdphoto" Target="../media/hdphoto18.wdp"/><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microsoft.com/office/2007/relationships/hdphoto" Target="../media/hdphoto19.wdp"/><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pixabay.com/fr/vectors/bulle-de-dialogue-discussion-parler-41392/" TargetMode="External"/><Relationship Id="rId5" Type="http://schemas.microsoft.com/office/2007/relationships/hdphoto" Target="../media/hdphoto1.wdp"/><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hyperlink" Target="https://swimburger.net/blog/azure/azure-has-a-new-logo-but-where-do-you-download-it-here" TargetMode="External"/><Relationship Id="rId3" Type="http://schemas.openxmlformats.org/officeDocument/2006/relationships/image" Target="../media/image43.jpeg"/><Relationship Id="rId7" Type="http://schemas.microsoft.com/office/2007/relationships/hdphoto" Target="../media/hdphoto20.wdp"/><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microsoft.com/office/2007/relationships/hdphoto" Target="../media/hdphoto21.wdp"/><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microsoft.com/office/2007/relationships/hdphoto" Target="../media/hdphoto22.wdp"/><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pixabay.com/fr/vectors/bulle-de-dialogue-discussion-parler-41392/" TargetMode="External"/><Relationship Id="rId5" Type="http://schemas.microsoft.com/office/2007/relationships/hdphoto" Target="../media/hdphoto1.wdp"/><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pixabay.com/fr/vectors/bulle-de-dialogue-discussion-parler-41392/" TargetMode="External"/><Relationship Id="rId5" Type="http://schemas.microsoft.com/office/2007/relationships/hdphoto" Target="../media/hdphoto1.wdp"/><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pixabay.com/fr/vectors/bulle-de-dialogue-discussion-parler-41392/" TargetMode="External"/><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7757DD8-02F5-E1D9-4690-3B804F4889B2}"/>
              </a:ext>
            </a:extLst>
          </p:cNvPr>
          <p:cNvPicPr>
            <a:picLocks noChangeAspect="1"/>
          </p:cNvPicPr>
          <p:nvPr/>
        </p:nvPicPr>
        <p:blipFill>
          <a:blip r:embed="rId2"/>
          <a:stretch>
            <a:fillRect/>
          </a:stretch>
        </p:blipFill>
        <p:spPr>
          <a:xfrm>
            <a:off x="-52138" y="-84221"/>
            <a:ext cx="12296275" cy="7026442"/>
          </a:xfrm>
          <a:prstGeom prst="rect">
            <a:avLst/>
          </a:prstGeom>
        </p:spPr>
      </p:pic>
      <p:pic>
        <p:nvPicPr>
          <p:cNvPr id="19" name="Image 18">
            <a:extLst>
              <a:ext uri="{FF2B5EF4-FFF2-40B4-BE49-F238E27FC236}">
                <a16:creationId xmlns:a16="http://schemas.microsoft.com/office/drawing/2014/main" id="{B238BBDA-6AE5-885D-C870-B503772CB58D}"/>
              </a:ext>
            </a:extLst>
          </p:cNvPr>
          <p:cNvPicPr>
            <a:picLocks noChangeAspect="1"/>
          </p:cNvPicPr>
          <p:nvPr/>
        </p:nvPicPr>
        <p:blipFill>
          <a:blip r:embed="rId3"/>
          <a:stretch>
            <a:fillRect/>
          </a:stretch>
        </p:blipFill>
        <p:spPr>
          <a:xfrm>
            <a:off x="4143876" y="1476876"/>
            <a:ext cx="3904248" cy="3904248"/>
          </a:xfrm>
          <a:prstGeom prst="rect">
            <a:avLst/>
          </a:prstGeom>
        </p:spPr>
      </p:pic>
    </p:spTree>
    <p:extLst>
      <p:ext uri="{BB962C8B-B14F-4D97-AF65-F5344CB8AC3E}">
        <p14:creationId xmlns:p14="http://schemas.microsoft.com/office/powerpoint/2010/main" val="13165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20EE8-C002-756F-EBE7-6005B145C68B}"/>
            </a:ext>
          </a:extLst>
        </p:cNvPr>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C2290358-90B5-2143-9086-74A7861AA615}"/>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D26ECA8E-DD5E-C144-7F17-056FCF46161B}"/>
              </a:ext>
            </a:extLst>
          </p:cNvPr>
          <p:cNvSpPr>
            <a:spLocks noGrp="1"/>
          </p:cNvSpPr>
          <p:nvPr>
            <p:ph type="title"/>
          </p:nvPr>
        </p:nvSpPr>
        <p:spPr>
          <a:xfrm>
            <a:off x="2456436" y="586741"/>
            <a:ext cx="10458450" cy="1314450"/>
          </a:xfrm>
        </p:spPr>
        <p:txBody>
          <a:bodyPr>
            <a:noAutofit/>
          </a:bodyPr>
          <a:lstStyle/>
          <a:p>
            <a:pPr fontAlgn="base"/>
            <a:r>
              <a:rPr lang="fr-FR" sz="5400" dirty="0">
                <a:solidFill>
                  <a:schemeClr val="bg1"/>
                </a:solidFill>
                <a:latin typeface="+mn-lt"/>
                <a:cs typeface="AkayaKanadaka" panose="02010502080401010103" pitchFamily="2" charset="77"/>
              </a:rPr>
              <a:t>  P</a:t>
            </a:r>
            <a:r>
              <a:rPr lang="fr-FR" sz="5400" b="0" i="0" dirty="0">
                <a:solidFill>
                  <a:schemeClr val="bg1"/>
                </a:solidFill>
                <a:effectLst/>
                <a:latin typeface="+mn-lt"/>
                <a:cs typeface="AkayaKanadaka" panose="02010502080401010103" pitchFamily="2" charset="77"/>
              </a:rPr>
              <a:t>lanification des besoins</a:t>
            </a:r>
          </a:p>
        </p:txBody>
      </p:sp>
      <p:sp>
        <p:nvSpPr>
          <p:cNvPr id="3" name="Titre 1">
            <a:extLst>
              <a:ext uri="{FF2B5EF4-FFF2-40B4-BE49-F238E27FC236}">
                <a16:creationId xmlns:a16="http://schemas.microsoft.com/office/drawing/2014/main" id="{218879B3-8656-4630-1B20-355FED21E781}"/>
              </a:ext>
            </a:extLst>
          </p:cNvPr>
          <p:cNvSpPr txBox="1">
            <a:spLocks/>
          </p:cNvSpPr>
          <p:nvPr/>
        </p:nvSpPr>
        <p:spPr>
          <a:xfrm>
            <a:off x="1182882" y="2028824"/>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4000" dirty="0">
                <a:solidFill>
                  <a:schemeClr val="bg1"/>
                </a:solidFill>
                <a:cs typeface="AkayaKanadaka" panose="02010502080401010103" pitchFamily="2" charset="77"/>
              </a:rPr>
              <a:t>Besoins fonctionnels :</a:t>
            </a:r>
          </a:p>
        </p:txBody>
      </p:sp>
      <p:sp>
        <p:nvSpPr>
          <p:cNvPr id="4" name="Titre 1">
            <a:extLst>
              <a:ext uri="{FF2B5EF4-FFF2-40B4-BE49-F238E27FC236}">
                <a16:creationId xmlns:a16="http://schemas.microsoft.com/office/drawing/2014/main" id="{536DCB04-8B62-EDD9-FAEA-B533473F7503}"/>
              </a:ext>
            </a:extLst>
          </p:cNvPr>
          <p:cNvSpPr txBox="1">
            <a:spLocks/>
          </p:cNvSpPr>
          <p:nvPr/>
        </p:nvSpPr>
        <p:spPr>
          <a:xfrm>
            <a:off x="1182882" y="3072563"/>
            <a:ext cx="9961368" cy="25567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400" b="1" dirty="0">
                <a:solidFill>
                  <a:schemeClr val="bg1"/>
                </a:solidFill>
              </a:rPr>
              <a:t>Mécanismes de jeu :</a:t>
            </a:r>
          </a:p>
          <a:p>
            <a:endParaRPr lang="fr-FR" sz="2400" dirty="0">
              <a:solidFill>
                <a:schemeClr val="bg1"/>
              </a:solidFill>
            </a:endParaRPr>
          </a:p>
          <a:p>
            <a:r>
              <a:rPr lang="fr-FR" sz="2400" dirty="0">
                <a:solidFill>
                  <a:schemeClr val="bg1"/>
                </a:solidFill>
              </a:rPr>
              <a:t>- Algorithmes pour le combat automatique entre les minions des joueurs.</a:t>
            </a:r>
          </a:p>
          <a:p>
            <a:r>
              <a:rPr lang="fr-FR" sz="2400" dirty="0">
                <a:solidFill>
                  <a:schemeClr val="bg1"/>
                </a:solidFill>
              </a:rPr>
              <a:t>- Système de dégâts, de défense et de capacités spéciales.</a:t>
            </a:r>
          </a:p>
          <a:p>
            <a:r>
              <a:rPr lang="fr-FR" sz="2400" dirty="0">
                <a:solidFill>
                  <a:schemeClr val="bg1"/>
                </a:solidFill>
              </a:rPr>
              <a:t>- Règles pour les combats, y compris les ordres d'attaque et les effets de zone.</a:t>
            </a:r>
          </a:p>
        </p:txBody>
      </p:sp>
      <p:pic>
        <p:nvPicPr>
          <p:cNvPr id="6" name="Image 5">
            <a:extLst>
              <a:ext uri="{FF2B5EF4-FFF2-40B4-BE49-F238E27FC236}">
                <a16:creationId xmlns:a16="http://schemas.microsoft.com/office/drawing/2014/main" id="{4179E60B-A822-1D8D-A3B9-C9268A7B1CCB}"/>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8623935" y="1590677"/>
            <a:ext cx="2438400" cy="2438400"/>
          </a:xfrm>
          <a:prstGeom prst="rect">
            <a:avLst/>
          </a:prstGeom>
        </p:spPr>
      </p:pic>
    </p:spTree>
    <p:extLst>
      <p:ext uri="{BB962C8B-B14F-4D97-AF65-F5344CB8AC3E}">
        <p14:creationId xmlns:p14="http://schemas.microsoft.com/office/powerpoint/2010/main" val="2100829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5D6D7-E076-141F-4136-AD9D453145A2}"/>
            </a:ext>
          </a:extLst>
        </p:cNvPr>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81F4013F-7BC9-0B44-696B-E2C7DB54B83D}"/>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EACBF261-CF87-B247-1778-8A3535701E8C}"/>
              </a:ext>
            </a:extLst>
          </p:cNvPr>
          <p:cNvSpPr>
            <a:spLocks noGrp="1"/>
          </p:cNvSpPr>
          <p:nvPr>
            <p:ph type="title"/>
          </p:nvPr>
        </p:nvSpPr>
        <p:spPr>
          <a:xfrm>
            <a:off x="2456436" y="585787"/>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Planification des besoins</a:t>
            </a:r>
          </a:p>
        </p:txBody>
      </p:sp>
      <p:sp>
        <p:nvSpPr>
          <p:cNvPr id="3" name="Titre 1">
            <a:extLst>
              <a:ext uri="{FF2B5EF4-FFF2-40B4-BE49-F238E27FC236}">
                <a16:creationId xmlns:a16="http://schemas.microsoft.com/office/drawing/2014/main" id="{45AEDA30-998D-F566-D8EC-9E6B9EAC06D5}"/>
              </a:ext>
            </a:extLst>
          </p:cNvPr>
          <p:cNvSpPr txBox="1">
            <a:spLocks/>
          </p:cNvSpPr>
          <p:nvPr/>
        </p:nvSpPr>
        <p:spPr>
          <a:xfrm>
            <a:off x="1182882" y="2028824"/>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4000" dirty="0">
                <a:solidFill>
                  <a:schemeClr val="bg1"/>
                </a:solidFill>
                <a:cs typeface="AkayaKanadaka" panose="02010502080401010103" pitchFamily="2" charset="77"/>
              </a:rPr>
              <a:t>Besoins non fonctionnels :</a:t>
            </a:r>
          </a:p>
        </p:txBody>
      </p:sp>
      <p:sp>
        <p:nvSpPr>
          <p:cNvPr id="4" name="Titre 1">
            <a:extLst>
              <a:ext uri="{FF2B5EF4-FFF2-40B4-BE49-F238E27FC236}">
                <a16:creationId xmlns:a16="http://schemas.microsoft.com/office/drawing/2014/main" id="{2C887413-0D8D-AA7B-CDD9-640639D32CBF}"/>
              </a:ext>
            </a:extLst>
          </p:cNvPr>
          <p:cNvSpPr txBox="1">
            <a:spLocks/>
          </p:cNvSpPr>
          <p:nvPr/>
        </p:nvSpPr>
        <p:spPr>
          <a:xfrm>
            <a:off x="1182882" y="3072563"/>
            <a:ext cx="9961368" cy="25567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400" dirty="0">
                <a:solidFill>
                  <a:schemeClr val="bg1"/>
                </a:solidFill>
              </a:rPr>
              <a:t>Fiabilité et disponibilité :</a:t>
            </a:r>
          </a:p>
          <a:p>
            <a:endParaRPr lang="fr-FR" sz="2400" dirty="0">
              <a:solidFill>
                <a:schemeClr val="bg1"/>
              </a:solidFill>
            </a:endParaRPr>
          </a:p>
          <a:p>
            <a:r>
              <a:rPr lang="fr-FR" sz="2400" dirty="0">
                <a:solidFill>
                  <a:schemeClr val="bg1"/>
                </a:solidFill>
              </a:rPr>
              <a:t>- Assurance d'une expérience de jeu stable avec un minimum de temps d'arrêt pour maintenance ou mises à jour.</a:t>
            </a:r>
          </a:p>
          <a:p>
            <a:r>
              <a:rPr lang="fr-FR" sz="2400" dirty="0">
                <a:solidFill>
                  <a:schemeClr val="bg1"/>
                </a:solidFill>
              </a:rPr>
              <a:t>- Mécanismes de reprise après incident pour minimiser les interruptions de jeu.</a:t>
            </a:r>
          </a:p>
        </p:txBody>
      </p:sp>
      <p:pic>
        <p:nvPicPr>
          <p:cNvPr id="6" name="Image 5">
            <a:extLst>
              <a:ext uri="{FF2B5EF4-FFF2-40B4-BE49-F238E27FC236}">
                <a16:creationId xmlns:a16="http://schemas.microsoft.com/office/drawing/2014/main" id="{7C90550D-DDCD-B758-1C31-A79FD241E274}"/>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8416523" y="1057274"/>
            <a:ext cx="3543300" cy="3543300"/>
          </a:xfrm>
          <a:prstGeom prst="rect">
            <a:avLst/>
          </a:prstGeom>
        </p:spPr>
      </p:pic>
    </p:spTree>
    <p:extLst>
      <p:ext uri="{BB962C8B-B14F-4D97-AF65-F5344CB8AC3E}">
        <p14:creationId xmlns:p14="http://schemas.microsoft.com/office/powerpoint/2010/main" val="416905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256DC-058E-A1FA-3247-57C1299A710D}"/>
            </a:ext>
          </a:extLst>
        </p:cNvPr>
        <p:cNvGrpSpPr/>
        <p:nvPr/>
      </p:nvGrpSpPr>
      <p:grpSpPr>
        <a:xfrm>
          <a:off x="0" y="0"/>
          <a:ext cx="0" cy="0"/>
          <a:chOff x="0" y="0"/>
          <a:chExt cx="0" cy="0"/>
        </a:xfrm>
      </p:grpSpPr>
      <p:pic>
        <p:nvPicPr>
          <p:cNvPr id="7" name="Picture Placeholder 5">
            <a:extLst>
              <a:ext uri="{FF2B5EF4-FFF2-40B4-BE49-F238E27FC236}">
                <a16:creationId xmlns:a16="http://schemas.microsoft.com/office/drawing/2014/main" id="{13B943C4-270E-0C96-7AAE-9220C07FA007}"/>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F7D2C097-658F-2ED0-B079-A2FF2A74B5B4}"/>
              </a:ext>
            </a:extLst>
          </p:cNvPr>
          <p:cNvSpPr>
            <a:spLocks noGrp="1"/>
          </p:cNvSpPr>
          <p:nvPr>
            <p:ph type="title"/>
          </p:nvPr>
        </p:nvSpPr>
        <p:spPr>
          <a:xfrm>
            <a:off x="2456436" y="585874"/>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Planification des besoins</a:t>
            </a:r>
          </a:p>
        </p:txBody>
      </p:sp>
      <p:sp>
        <p:nvSpPr>
          <p:cNvPr id="3" name="Titre 1">
            <a:extLst>
              <a:ext uri="{FF2B5EF4-FFF2-40B4-BE49-F238E27FC236}">
                <a16:creationId xmlns:a16="http://schemas.microsoft.com/office/drawing/2014/main" id="{3CF154C2-88C9-BB2A-41DE-8F4E4E271352}"/>
              </a:ext>
            </a:extLst>
          </p:cNvPr>
          <p:cNvSpPr txBox="1">
            <a:spLocks/>
          </p:cNvSpPr>
          <p:nvPr/>
        </p:nvSpPr>
        <p:spPr>
          <a:xfrm>
            <a:off x="1182882" y="2028824"/>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4000" dirty="0">
                <a:solidFill>
                  <a:schemeClr val="bg1"/>
                </a:solidFill>
                <a:cs typeface="AkayaKanadaka" panose="02010502080401010103" pitchFamily="2" charset="77"/>
              </a:rPr>
              <a:t>Besoins non fonctionnels :</a:t>
            </a:r>
          </a:p>
        </p:txBody>
      </p:sp>
      <p:sp>
        <p:nvSpPr>
          <p:cNvPr id="4" name="Titre 1">
            <a:extLst>
              <a:ext uri="{FF2B5EF4-FFF2-40B4-BE49-F238E27FC236}">
                <a16:creationId xmlns:a16="http://schemas.microsoft.com/office/drawing/2014/main" id="{C9124039-036C-9AF1-83EC-7BDEC51CCA19}"/>
              </a:ext>
            </a:extLst>
          </p:cNvPr>
          <p:cNvSpPr txBox="1">
            <a:spLocks/>
          </p:cNvSpPr>
          <p:nvPr/>
        </p:nvSpPr>
        <p:spPr>
          <a:xfrm>
            <a:off x="1182882" y="3072563"/>
            <a:ext cx="9961368" cy="25567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400" b="1" dirty="0">
                <a:solidFill>
                  <a:schemeClr val="bg1"/>
                </a:solidFill>
              </a:rPr>
              <a:t>Maintenabilité et évolutivité :</a:t>
            </a:r>
          </a:p>
          <a:p>
            <a:endParaRPr lang="fr-FR" sz="2400" dirty="0">
              <a:solidFill>
                <a:schemeClr val="bg1"/>
              </a:solidFill>
            </a:endParaRPr>
          </a:p>
          <a:p>
            <a:r>
              <a:rPr lang="fr-FR" sz="2400" dirty="0">
                <a:solidFill>
                  <a:schemeClr val="bg1"/>
                </a:solidFill>
              </a:rPr>
              <a:t>- Architecture logicielle conçue pour faciliter les mises à jour, l'ajout de contenu et la correction de bugs.</a:t>
            </a:r>
          </a:p>
          <a:p>
            <a:r>
              <a:rPr lang="fr-FR" sz="2400" dirty="0">
                <a:solidFill>
                  <a:schemeClr val="bg1"/>
                </a:solidFill>
              </a:rPr>
              <a:t>- Capacité à évoluer avec l'augmentation du nombre de joueurs ou l'introduction de nouvelles fonctionnalités.</a:t>
            </a:r>
          </a:p>
        </p:txBody>
      </p:sp>
      <p:pic>
        <p:nvPicPr>
          <p:cNvPr id="6" name="Image 5">
            <a:extLst>
              <a:ext uri="{FF2B5EF4-FFF2-40B4-BE49-F238E27FC236}">
                <a16:creationId xmlns:a16="http://schemas.microsoft.com/office/drawing/2014/main" id="{24D33D1F-3392-AAB3-D0C1-5364A19A579F}"/>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8223883" y="1305388"/>
            <a:ext cx="2418598" cy="2418598"/>
          </a:xfrm>
          <a:prstGeom prst="rect">
            <a:avLst/>
          </a:prstGeom>
        </p:spPr>
      </p:pic>
    </p:spTree>
    <p:extLst>
      <p:ext uri="{BB962C8B-B14F-4D97-AF65-F5344CB8AC3E}">
        <p14:creationId xmlns:p14="http://schemas.microsoft.com/office/powerpoint/2010/main" val="411577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2978C-56F0-0FFA-EE5E-60A457A388CF}"/>
            </a:ext>
          </a:extLst>
        </p:cNvPr>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081E5FF0-93B4-2EB0-3E3A-B47BA8219DD2}"/>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91440" y="0"/>
            <a:ext cx="12192000" cy="6858000"/>
          </a:xfrm>
          <a:prstGeom prst="rect">
            <a:avLst/>
          </a:prstGeom>
        </p:spPr>
      </p:pic>
      <p:sp>
        <p:nvSpPr>
          <p:cNvPr id="2" name="Titre 1">
            <a:extLst>
              <a:ext uri="{FF2B5EF4-FFF2-40B4-BE49-F238E27FC236}">
                <a16:creationId xmlns:a16="http://schemas.microsoft.com/office/drawing/2014/main" id="{9D18424D-7A7F-3A50-7360-82B7F345F58F}"/>
              </a:ext>
            </a:extLst>
          </p:cNvPr>
          <p:cNvSpPr>
            <a:spLocks noGrp="1"/>
          </p:cNvSpPr>
          <p:nvPr>
            <p:ph type="title"/>
          </p:nvPr>
        </p:nvSpPr>
        <p:spPr>
          <a:xfrm>
            <a:off x="2456436" y="592555"/>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Planification des besoins</a:t>
            </a:r>
          </a:p>
        </p:txBody>
      </p:sp>
      <p:sp>
        <p:nvSpPr>
          <p:cNvPr id="3" name="Titre 1">
            <a:extLst>
              <a:ext uri="{FF2B5EF4-FFF2-40B4-BE49-F238E27FC236}">
                <a16:creationId xmlns:a16="http://schemas.microsoft.com/office/drawing/2014/main" id="{C3019EAB-4CB9-D7FF-68BB-A062CAAA7D30}"/>
              </a:ext>
            </a:extLst>
          </p:cNvPr>
          <p:cNvSpPr txBox="1">
            <a:spLocks/>
          </p:cNvSpPr>
          <p:nvPr/>
        </p:nvSpPr>
        <p:spPr>
          <a:xfrm>
            <a:off x="1182882" y="2028824"/>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4000" dirty="0">
                <a:solidFill>
                  <a:schemeClr val="bg1"/>
                </a:solidFill>
                <a:cs typeface="AkayaKanadaka" panose="02010502080401010103" pitchFamily="2" charset="77"/>
              </a:rPr>
              <a:t>Besoins non fonctionnels :</a:t>
            </a:r>
          </a:p>
        </p:txBody>
      </p:sp>
      <p:sp>
        <p:nvSpPr>
          <p:cNvPr id="4" name="Titre 1">
            <a:extLst>
              <a:ext uri="{FF2B5EF4-FFF2-40B4-BE49-F238E27FC236}">
                <a16:creationId xmlns:a16="http://schemas.microsoft.com/office/drawing/2014/main" id="{90D5CBC7-46AD-F36B-BC8E-7D409C8B57BA}"/>
              </a:ext>
            </a:extLst>
          </p:cNvPr>
          <p:cNvSpPr txBox="1">
            <a:spLocks/>
          </p:cNvSpPr>
          <p:nvPr/>
        </p:nvSpPr>
        <p:spPr>
          <a:xfrm>
            <a:off x="1182882" y="3072563"/>
            <a:ext cx="9961368" cy="25567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400" b="1" dirty="0">
                <a:solidFill>
                  <a:schemeClr val="bg1"/>
                </a:solidFill>
              </a:rPr>
              <a:t>Compatibilité :</a:t>
            </a:r>
          </a:p>
          <a:p>
            <a:endParaRPr lang="fr-FR" sz="2400" dirty="0">
              <a:solidFill>
                <a:schemeClr val="bg1"/>
              </a:solidFill>
            </a:endParaRPr>
          </a:p>
          <a:p>
            <a:r>
              <a:rPr lang="fr-FR" sz="2400" dirty="0">
                <a:solidFill>
                  <a:schemeClr val="bg1"/>
                </a:solidFill>
              </a:rPr>
              <a:t>- Support pour différentes plateformes (PC, mobiles) et systèmes d'exploitation.</a:t>
            </a:r>
          </a:p>
          <a:p>
            <a:r>
              <a:rPr lang="fr-FR" sz="2400" dirty="0">
                <a:solidFill>
                  <a:schemeClr val="bg1"/>
                </a:solidFill>
              </a:rPr>
              <a:t>- Assurer une expérience cohérente sur tous les appareils et résolutions d'écran.</a:t>
            </a:r>
          </a:p>
        </p:txBody>
      </p:sp>
      <p:pic>
        <p:nvPicPr>
          <p:cNvPr id="12" name="Image 11" descr="Une image contenant Police, Graphique, typographie, graphisme&#10;&#10;Description générée automatiquement">
            <a:extLst>
              <a:ext uri="{FF2B5EF4-FFF2-40B4-BE49-F238E27FC236}">
                <a16:creationId xmlns:a16="http://schemas.microsoft.com/office/drawing/2014/main" id="{84E0E907-0ADE-48F1-CFCD-7C95EA0CFD27}"/>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 uri="{837473B0-CC2E-450A-ABE3-18F120FF3D39}">
                <a1611:picAttrSrcUrl xmlns:a1611="http://schemas.microsoft.com/office/drawing/2016/11/main" r:id="rId6"/>
              </a:ext>
            </a:extLst>
          </a:blip>
          <a:stretch>
            <a:fillRect/>
          </a:stretch>
        </p:blipFill>
        <p:spPr>
          <a:xfrm rot="20933098">
            <a:off x="8137653" y="1206928"/>
            <a:ext cx="3415551" cy="3415551"/>
          </a:xfrm>
          <a:prstGeom prst="rect">
            <a:avLst/>
          </a:prstGeom>
        </p:spPr>
      </p:pic>
    </p:spTree>
    <p:extLst>
      <p:ext uri="{BB962C8B-B14F-4D97-AF65-F5344CB8AC3E}">
        <p14:creationId xmlns:p14="http://schemas.microsoft.com/office/powerpoint/2010/main" val="600385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25CFD-BAF3-F0F1-E7DA-1DD8A188D25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6FC5477-1272-F7E2-E9E8-E72A2E64BE7C}"/>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E887AAFC-FD8B-BCEC-36EB-D6D8DE59BBDB}"/>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CD02675C-D37C-7683-E395-EF4C49251C97}"/>
              </a:ext>
            </a:extLst>
          </p:cNvPr>
          <p:cNvSpPr txBox="1">
            <a:spLocks/>
          </p:cNvSpPr>
          <p:nvPr/>
        </p:nvSpPr>
        <p:spPr>
          <a:xfrm>
            <a:off x="1182880" y="103584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2800" dirty="0">
                <a:solidFill>
                  <a:schemeClr val="bg1"/>
                </a:solidFill>
                <a:cs typeface="AkayaKanadaka" panose="02010502080401010103" pitchFamily="2" charset="77"/>
              </a:rPr>
              <a:t>Diagramme de cas d’utilisation :</a:t>
            </a:r>
          </a:p>
        </p:txBody>
      </p:sp>
      <p:pic>
        <p:nvPicPr>
          <p:cNvPr id="1026" name="Picture 2">
            <a:extLst>
              <a:ext uri="{FF2B5EF4-FFF2-40B4-BE49-F238E27FC236}">
                <a16:creationId xmlns:a16="http://schemas.microsoft.com/office/drawing/2014/main" id="{462A793A-0C74-0C68-CE76-655BFF3B3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1923" y="1604962"/>
            <a:ext cx="7458075" cy="4962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36389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3E483C-4679-7476-29A5-B5B6A4BB580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3E9D105-90EC-968B-0695-54B58A4AF654}"/>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1ED5BA23-1440-1D47-12AD-F2671595680E}"/>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E777DC76-AE66-1E40-03EE-DAE9A74706C6}"/>
              </a:ext>
            </a:extLst>
          </p:cNvPr>
          <p:cNvSpPr txBox="1">
            <a:spLocks/>
          </p:cNvSpPr>
          <p:nvPr/>
        </p:nvSpPr>
        <p:spPr>
          <a:xfrm>
            <a:off x="1182880" y="103584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2800" dirty="0">
                <a:solidFill>
                  <a:schemeClr val="bg1"/>
                </a:solidFill>
                <a:cs typeface="AkayaKanadaka" panose="02010502080401010103" pitchFamily="2" charset="77"/>
              </a:rPr>
              <a:t>Diagramme de classe :</a:t>
            </a:r>
          </a:p>
        </p:txBody>
      </p:sp>
      <p:pic>
        <p:nvPicPr>
          <p:cNvPr id="2050" name="Picture 2">
            <a:extLst>
              <a:ext uri="{FF2B5EF4-FFF2-40B4-BE49-F238E27FC236}">
                <a16:creationId xmlns:a16="http://schemas.microsoft.com/office/drawing/2014/main" id="{58BD7D26-4E45-361F-BBD8-FB41AF66B2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9909" y="128123"/>
            <a:ext cx="5153036" cy="6601754"/>
          </a:xfrm>
          <a:prstGeom prst="roundRect">
            <a:avLst>
              <a:gd name="adj" fmla="val 2876"/>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2315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2727D-739A-066D-CABC-5E2C38FBDE0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9A8FF1-B26C-54FF-37A3-83742627946C}"/>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783A90F0-727D-54C1-32FC-BDE5E400FCAF}"/>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6A415A29-EACA-B895-A361-7807754327E5}"/>
              </a:ext>
            </a:extLst>
          </p:cNvPr>
          <p:cNvSpPr txBox="1">
            <a:spLocks/>
          </p:cNvSpPr>
          <p:nvPr/>
        </p:nvSpPr>
        <p:spPr>
          <a:xfrm>
            <a:off x="1182880" y="103584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2800" dirty="0">
                <a:solidFill>
                  <a:schemeClr val="bg1"/>
                </a:solidFill>
                <a:cs typeface="AkayaKanadaka" panose="02010502080401010103" pitchFamily="2" charset="77"/>
              </a:rPr>
              <a:t>Diagramme de séquence </a:t>
            </a:r>
          </a:p>
          <a:p>
            <a:pPr fontAlgn="base"/>
            <a:r>
              <a:rPr lang="fr-FR" sz="2800" dirty="0">
                <a:solidFill>
                  <a:schemeClr val="bg1"/>
                </a:solidFill>
                <a:cs typeface="AkayaKanadaka" panose="02010502080401010103" pitchFamily="2" charset="77"/>
              </a:rPr>
              <a:t>d’une </a:t>
            </a:r>
            <a:r>
              <a:rPr lang="fr-FR" sz="2800" dirty="0" err="1">
                <a:solidFill>
                  <a:schemeClr val="bg1"/>
                </a:solidFill>
                <a:cs typeface="AkayaKanadaka" panose="02010502080401010103" pitchFamily="2" charset="77"/>
              </a:rPr>
              <a:t>game</a:t>
            </a:r>
            <a:r>
              <a:rPr lang="fr-FR" sz="2800" dirty="0">
                <a:solidFill>
                  <a:schemeClr val="bg1"/>
                </a:solidFill>
                <a:cs typeface="AkayaKanadaka" panose="02010502080401010103" pitchFamily="2" charset="77"/>
              </a:rPr>
              <a:t>:</a:t>
            </a:r>
          </a:p>
        </p:txBody>
      </p:sp>
      <p:pic>
        <p:nvPicPr>
          <p:cNvPr id="4098" name="Picture 2">
            <a:extLst>
              <a:ext uri="{FF2B5EF4-FFF2-40B4-BE49-F238E27FC236}">
                <a16:creationId xmlns:a16="http://schemas.microsoft.com/office/drawing/2014/main" id="{9EDDB3E7-D64A-7459-E8C8-299967FBAD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5882" y="304800"/>
            <a:ext cx="5795433" cy="6096000"/>
          </a:xfrm>
          <a:prstGeom prst="roundRect">
            <a:avLst>
              <a:gd name="adj" fmla="val 280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2580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EE195-56AF-C0A7-2C8F-CC39CE93D98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759BC2D-D483-6376-611F-069F0FDBB331}"/>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4D825977-51B3-EC09-1956-194D4278BAB0}"/>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A114D99D-B46C-81C5-23AE-7680CEEC6999}"/>
              </a:ext>
            </a:extLst>
          </p:cNvPr>
          <p:cNvSpPr txBox="1">
            <a:spLocks/>
          </p:cNvSpPr>
          <p:nvPr/>
        </p:nvSpPr>
        <p:spPr>
          <a:xfrm>
            <a:off x="1182880" y="103584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2800" dirty="0">
                <a:solidFill>
                  <a:schemeClr val="bg1"/>
                </a:solidFill>
                <a:cs typeface="AkayaKanadaka" panose="02010502080401010103" pitchFamily="2" charset="77"/>
              </a:rPr>
              <a:t>Diagramme de décision d’une </a:t>
            </a:r>
            <a:r>
              <a:rPr lang="fr-FR" sz="2800" dirty="0" err="1">
                <a:solidFill>
                  <a:schemeClr val="bg1"/>
                </a:solidFill>
                <a:cs typeface="AkayaKanadaka" panose="02010502080401010103" pitchFamily="2" charset="77"/>
              </a:rPr>
              <a:t>game</a:t>
            </a:r>
            <a:endParaRPr lang="fr-FR" sz="2800" dirty="0">
              <a:solidFill>
                <a:schemeClr val="bg1"/>
              </a:solidFill>
              <a:cs typeface="AkayaKanadaka" panose="02010502080401010103" pitchFamily="2" charset="77"/>
            </a:endParaRPr>
          </a:p>
          <a:p>
            <a:pPr fontAlgn="base"/>
            <a:r>
              <a:rPr lang="fr-FR" sz="2800" dirty="0">
                <a:solidFill>
                  <a:schemeClr val="bg1"/>
                </a:solidFill>
                <a:cs typeface="AkayaKanadaka" panose="02010502080401010103" pitchFamily="2" charset="77"/>
              </a:rPr>
              <a:t> (</a:t>
            </a:r>
            <a:r>
              <a:rPr lang="fr-FR" sz="2800" dirty="0" err="1">
                <a:solidFill>
                  <a:schemeClr val="bg1"/>
                </a:solidFill>
                <a:cs typeface="AkayaKanadaka" panose="02010502080401010103" pitchFamily="2" charset="77"/>
              </a:rPr>
              <a:t>cf</a:t>
            </a:r>
            <a:r>
              <a:rPr lang="fr-FR" sz="2800" dirty="0">
                <a:solidFill>
                  <a:schemeClr val="bg1"/>
                </a:solidFill>
                <a:cs typeface="AkayaKanadaka" panose="02010502080401010103" pitchFamily="2" charset="77"/>
              </a:rPr>
              <a:t> Draw.io)</a:t>
            </a:r>
          </a:p>
        </p:txBody>
      </p:sp>
      <p:pic>
        <p:nvPicPr>
          <p:cNvPr id="6" name="Image 5">
            <a:extLst>
              <a:ext uri="{FF2B5EF4-FFF2-40B4-BE49-F238E27FC236}">
                <a16:creationId xmlns:a16="http://schemas.microsoft.com/office/drawing/2014/main" id="{B9FBCE6D-909E-27DA-82DF-4BBEA3955E5D}"/>
              </a:ext>
            </a:extLst>
          </p:cNvPr>
          <p:cNvPicPr>
            <a:picLocks noChangeAspect="1"/>
          </p:cNvPicPr>
          <p:nvPr/>
        </p:nvPicPr>
        <p:blipFill>
          <a:blip r:embed="rId4"/>
          <a:stretch>
            <a:fillRect/>
          </a:stretch>
        </p:blipFill>
        <p:spPr>
          <a:xfrm>
            <a:off x="7262498" y="-881898"/>
            <a:ext cx="4542408" cy="23245486"/>
          </a:xfrm>
          <a:prstGeom prst="rect">
            <a:avLst/>
          </a:prstGeom>
        </p:spPr>
      </p:pic>
    </p:spTree>
    <p:extLst>
      <p:ext uri="{BB962C8B-B14F-4D97-AF65-F5344CB8AC3E}">
        <p14:creationId xmlns:p14="http://schemas.microsoft.com/office/powerpoint/2010/main" val="391044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3" presetClass="entr" presetSubtype="1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linds(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53921-18F1-20DC-8F42-A1934869157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09CEFAE-646F-1E1B-A7A2-C113F18F7DD3}"/>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29DD3AED-6354-3D8B-A187-966B2797C278}"/>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C91B2454-B2A5-B898-2311-E942AC904453}"/>
              </a:ext>
            </a:extLst>
          </p:cNvPr>
          <p:cNvSpPr txBox="1">
            <a:spLocks/>
          </p:cNvSpPr>
          <p:nvPr/>
        </p:nvSpPr>
        <p:spPr>
          <a:xfrm>
            <a:off x="1182880" y="112676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dirty="0">
                <a:solidFill>
                  <a:schemeClr val="bg1"/>
                </a:solidFill>
              </a:rPr>
              <a:t>Architecture </a:t>
            </a:r>
            <a:r>
              <a:rPr lang="fr-FR" dirty="0" err="1">
                <a:solidFill>
                  <a:schemeClr val="bg1"/>
                </a:solidFill>
              </a:rPr>
              <a:t>Decision</a:t>
            </a:r>
            <a:r>
              <a:rPr lang="fr-FR" dirty="0">
                <a:solidFill>
                  <a:schemeClr val="bg1"/>
                </a:solidFill>
              </a:rPr>
              <a:t> Records (ADR) :</a:t>
            </a:r>
            <a:endParaRPr lang="fr-FR" sz="2800" dirty="0">
              <a:solidFill>
                <a:schemeClr val="bg1"/>
              </a:solidFill>
              <a:cs typeface="AkayaKanadaka" panose="02010502080401010103" pitchFamily="2" charset="77"/>
            </a:endParaRPr>
          </a:p>
        </p:txBody>
      </p:sp>
      <p:sp>
        <p:nvSpPr>
          <p:cNvPr id="14" name="ZoneTexte 13">
            <a:extLst>
              <a:ext uri="{FF2B5EF4-FFF2-40B4-BE49-F238E27FC236}">
                <a16:creationId xmlns:a16="http://schemas.microsoft.com/office/drawing/2014/main" id="{BCE4D643-D7A3-FC51-B38B-CBE0DA8BFC44}"/>
              </a:ext>
            </a:extLst>
          </p:cNvPr>
          <p:cNvSpPr txBox="1"/>
          <p:nvPr/>
        </p:nvSpPr>
        <p:spPr>
          <a:xfrm>
            <a:off x="1182880" y="2539275"/>
            <a:ext cx="7545484" cy="3046988"/>
          </a:xfrm>
          <a:prstGeom prst="rect">
            <a:avLst/>
          </a:prstGeom>
          <a:noFill/>
        </p:spPr>
        <p:txBody>
          <a:bodyPr wrap="square">
            <a:spAutoFit/>
          </a:bodyPr>
          <a:lstStyle/>
          <a:p>
            <a:r>
              <a:rPr lang="fr-FR" sz="2400" dirty="0">
                <a:solidFill>
                  <a:schemeClr val="bg1"/>
                </a:solidFill>
              </a:rPr>
              <a:t>Choix de l'architecture du jeu (Client-Serveur vs P2P) :</a:t>
            </a:r>
          </a:p>
          <a:p>
            <a:endParaRPr lang="fr-FR" sz="2400" dirty="0">
              <a:solidFill>
                <a:schemeClr val="bg1"/>
              </a:solidFill>
            </a:endParaRPr>
          </a:p>
          <a:p>
            <a:r>
              <a:rPr lang="fr-FR" sz="2400" dirty="0">
                <a:solidFill>
                  <a:schemeClr val="bg1"/>
                </a:solidFill>
              </a:rPr>
              <a:t>Décision : Architecture client-serveur pour une meilleure contrôle de la logique de jeu et la sécurité.</a:t>
            </a:r>
          </a:p>
          <a:p>
            <a:endParaRPr lang="fr-FR" sz="2400" dirty="0">
              <a:solidFill>
                <a:schemeClr val="bg1"/>
              </a:solidFill>
            </a:endParaRPr>
          </a:p>
          <a:p>
            <a:r>
              <a:rPr lang="fr-FR" sz="2400" dirty="0">
                <a:solidFill>
                  <a:schemeClr val="bg1"/>
                </a:solidFill>
              </a:rPr>
              <a:t>Raison : Permet une gestion centralisée des parties, des </a:t>
            </a:r>
            <a:r>
              <a:rPr lang="fr-FR" sz="2400" dirty="0" err="1">
                <a:solidFill>
                  <a:schemeClr val="bg1"/>
                </a:solidFill>
              </a:rPr>
              <a:t>matchmakings</a:t>
            </a:r>
            <a:r>
              <a:rPr lang="fr-FR" sz="2400" dirty="0">
                <a:solidFill>
                  <a:schemeClr val="bg1"/>
                </a:solidFill>
              </a:rPr>
              <a:t> et des données des joueurs, réduisant les risques de triche.</a:t>
            </a:r>
          </a:p>
        </p:txBody>
      </p:sp>
      <p:pic>
        <p:nvPicPr>
          <p:cNvPr id="5" name="Image 4">
            <a:extLst>
              <a:ext uri="{FF2B5EF4-FFF2-40B4-BE49-F238E27FC236}">
                <a16:creationId xmlns:a16="http://schemas.microsoft.com/office/drawing/2014/main" id="{4B4FDA6F-4073-6AD5-517F-EEED600BBF1A}"/>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8744939" y="1743051"/>
            <a:ext cx="2032000" cy="2036968"/>
          </a:xfrm>
          <a:prstGeom prst="rect">
            <a:avLst/>
          </a:prstGeom>
        </p:spPr>
      </p:pic>
    </p:spTree>
    <p:extLst>
      <p:ext uri="{BB962C8B-B14F-4D97-AF65-F5344CB8AC3E}">
        <p14:creationId xmlns:p14="http://schemas.microsoft.com/office/powerpoint/2010/main" val="88086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15222-58F4-3DFD-1EA0-5BE3D237015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B08C384-D6E6-CBC3-C657-115AF34BF74E}"/>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6D20A549-95EF-530E-55A1-23C5FAA688DF}"/>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A30B7930-99E5-5854-047E-C06038788695}"/>
              </a:ext>
            </a:extLst>
          </p:cNvPr>
          <p:cNvSpPr txBox="1">
            <a:spLocks/>
          </p:cNvSpPr>
          <p:nvPr/>
        </p:nvSpPr>
        <p:spPr>
          <a:xfrm>
            <a:off x="1182880" y="112676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dirty="0">
                <a:solidFill>
                  <a:schemeClr val="bg1"/>
                </a:solidFill>
              </a:rPr>
              <a:t>Architecture </a:t>
            </a:r>
            <a:r>
              <a:rPr lang="fr-FR" dirty="0" err="1">
                <a:solidFill>
                  <a:schemeClr val="bg1"/>
                </a:solidFill>
              </a:rPr>
              <a:t>Decision</a:t>
            </a:r>
            <a:r>
              <a:rPr lang="fr-FR" dirty="0">
                <a:solidFill>
                  <a:schemeClr val="bg1"/>
                </a:solidFill>
              </a:rPr>
              <a:t> Records (ADR) :</a:t>
            </a:r>
            <a:endParaRPr lang="fr-FR" sz="2800" dirty="0">
              <a:solidFill>
                <a:schemeClr val="bg1"/>
              </a:solidFill>
              <a:cs typeface="AkayaKanadaka" panose="02010502080401010103" pitchFamily="2" charset="77"/>
            </a:endParaRPr>
          </a:p>
        </p:txBody>
      </p:sp>
      <p:sp>
        <p:nvSpPr>
          <p:cNvPr id="14" name="ZoneTexte 13">
            <a:extLst>
              <a:ext uri="{FF2B5EF4-FFF2-40B4-BE49-F238E27FC236}">
                <a16:creationId xmlns:a16="http://schemas.microsoft.com/office/drawing/2014/main" id="{69ED3C08-BC9A-2982-B856-B9B89D07BA94}"/>
              </a:ext>
            </a:extLst>
          </p:cNvPr>
          <p:cNvSpPr txBox="1"/>
          <p:nvPr/>
        </p:nvSpPr>
        <p:spPr>
          <a:xfrm>
            <a:off x="1182880" y="2539275"/>
            <a:ext cx="7774084" cy="3046988"/>
          </a:xfrm>
          <a:prstGeom prst="rect">
            <a:avLst/>
          </a:prstGeom>
          <a:noFill/>
        </p:spPr>
        <p:txBody>
          <a:bodyPr wrap="square">
            <a:spAutoFit/>
          </a:bodyPr>
          <a:lstStyle/>
          <a:p>
            <a:r>
              <a:rPr lang="fr-FR" sz="2400" dirty="0">
                <a:solidFill>
                  <a:schemeClr val="bg1"/>
                </a:solidFill>
              </a:rPr>
              <a:t>Gestion des données en temps réel (Polling vs </a:t>
            </a:r>
            <a:r>
              <a:rPr lang="fr-FR" sz="2400" dirty="0" err="1">
                <a:solidFill>
                  <a:schemeClr val="bg1"/>
                </a:solidFill>
              </a:rPr>
              <a:t>WebSockets</a:t>
            </a:r>
            <a:r>
              <a:rPr lang="fr-FR" sz="2400" dirty="0">
                <a:solidFill>
                  <a:schemeClr val="bg1"/>
                </a:solidFill>
              </a:rPr>
              <a:t>) :</a:t>
            </a:r>
          </a:p>
          <a:p>
            <a:endParaRPr lang="fr-FR" sz="2400" dirty="0">
              <a:solidFill>
                <a:schemeClr val="bg1"/>
              </a:solidFill>
            </a:endParaRPr>
          </a:p>
          <a:p>
            <a:r>
              <a:rPr lang="fr-FR" sz="2400" dirty="0">
                <a:solidFill>
                  <a:schemeClr val="bg1"/>
                </a:solidFill>
              </a:rPr>
              <a:t>Décision : Utilisation de </a:t>
            </a:r>
            <a:r>
              <a:rPr lang="fr-FR" sz="2400" dirty="0" err="1">
                <a:solidFill>
                  <a:schemeClr val="bg1"/>
                </a:solidFill>
              </a:rPr>
              <a:t>WebSockets</a:t>
            </a:r>
            <a:r>
              <a:rPr lang="fr-FR" sz="2400" dirty="0">
                <a:solidFill>
                  <a:schemeClr val="bg1"/>
                </a:solidFill>
              </a:rPr>
              <a:t> pour une communication en temps réel entre le client et le serveur.</a:t>
            </a:r>
          </a:p>
          <a:p>
            <a:endParaRPr lang="fr-FR" sz="2400" dirty="0">
              <a:solidFill>
                <a:schemeClr val="bg1"/>
              </a:solidFill>
            </a:endParaRPr>
          </a:p>
          <a:p>
            <a:r>
              <a:rPr lang="fr-FR" sz="2400" dirty="0">
                <a:solidFill>
                  <a:schemeClr val="bg1"/>
                </a:solidFill>
              </a:rPr>
              <a:t>Raison : Offre une expérience de jeu fluide et interactive en réduisant la latence pour les actions en jeu et les mises à jour de l'état du jeu.</a:t>
            </a:r>
          </a:p>
        </p:txBody>
      </p:sp>
      <p:pic>
        <p:nvPicPr>
          <p:cNvPr id="5" name="Image 4">
            <a:extLst>
              <a:ext uri="{FF2B5EF4-FFF2-40B4-BE49-F238E27FC236}">
                <a16:creationId xmlns:a16="http://schemas.microsoft.com/office/drawing/2014/main" id="{F0357D72-029B-1D0B-6B2F-88EA0189A180}"/>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8380933" y="1526812"/>
            <a:ext cx="3517822" cy="3517822"/>
          </a:xfrm>
          <a:prstGeom prst="rect">
            <a:avLst/>
          </a:prstGeom>
        </p:spPr>
      </p:pic>
    </p:spTree>
    <p:extLst>
      <p:ext uri="{BB962C8B-B14F-4D97-AF65-F5344CB8AC3E}">
        <p14:creationId xmlns:p14="http://schemas.microsoft.com/office/powerpoint/2010/main" val="900634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6F5A7FC2-C205-44A3-AE33-4EEA5987A91D}"/>
              </a:ext>
            </a:extLst>
          </p:cNvPr>
          <p:cNvPicPr>
            <a:picLocks noChangeAspect="1"/>
          </p:cNvPicPr>
          <p:nvPr/>
        </p:nvPicPr>
        <p:blipFill>
          <a:blip r:embed="rId3"/>
          <a:stretch>
            <a:fillRect/>
          </a:stretch>
        </p:blipFill>
        <p:spPr>
          <a:xfrm>
            <a:off x="-111623" y="-183527"/>
            <a:ext cx="12643845" cy="7225053"/>
          </a:xfrm>
          <a:prstGeom prst="rect">
            <a:avLst/>
          </a:prstGeom>
        </p:spPr>
      </p:pic>
      <p:pic>
        <p:nvPicPr>
          <p:cNvPr id="17" name="Image 16">
            <a:extLst>
              <a:ext uri="{FF2B5EF4-FFF2-40B4-BE49-F238E27FC236}">
                <a16:creationId xmlns:a16="http://schemas.microsoft.com/office/drawing/2014/main" id="{B06F2279-E4CA-D21F-D998-FA8294C68119}"/>
              </a:ext>
            </a:extLst>
          </p:cNvPr>
          <p:cNvPicPr>
            <a:picLocks noChangeAspect="1"/>
          </p:cNvPicPr>
          <p:nvPr/>
        </p:nvPicPr>
        <p:blipFill>
          <a:blip r:embed="rId4"/>
          <a:stretch>
            <a:fillRect/>
          </a:stretch>
        </p:blipFill>
        <p:spPr>
          <a:xfrm>
            <a:off x="3876567" y="-183527"/>
            <a:ext cx="5097676" cy="7225053"/>
          </a:xfrm>
          <a:prstGeom prst="rect">
            <a:avLst/>
          </a:prstGeom>
        </p:spPr>
      </p:pic>
      <p:sp>
        <p:nvSpPr>
          <p:cNvPr id="2" name="Titre 1">
            <a:extLst>
              <a:ext uri="{FF2B5EF4-FFF2-40B4-BE49-F238E27FC236}">
                <a16:creationId xmlns:a16="http://schemas.microsoft.com/office/drawing/2014/main" id="{5A9E61E2-F969-1452-71DA-C5C40030196C}"/>
              </a:ext>
            </a:extLst>
          </p:cNvPr>
          <p:cNvSpPr>
            <a:spLocks noGrp="1"/>
          </p:cNvSpPr>
          <p:nvPr>
            <p:ph type="title"/>
          </p:nvPr>
        </p:nvSpPr>
        <p:spPr>
          <a:xfrm>
            <a:off x="4006055" y="1014413"/>
            <a:ext cx="4838700" cy="947738"/>
          </a:xfrm>
        </p:spPr>
        <p:txBody>
          <a:bodyPr>
            <a:normAutofit fontScale="90000"/>
          </a:bodyPr>
          <a:lstStyle/>
          <a:p>
            <a:pPr algn="ctr"/>
            <a:r>
              <a:rPr lang="fr-FR" sz="8000" dirty="0">
                <a:solidFill>
                  <a:srgbClr val="C00000"/>
                </a:solidFill>
                <a:latin typeface="Kino MT"/>
              </a:rPr>
              <a:t>Sommaire :</a:t>
            </a:r>
          </a:p>
        </p:txBody>
      </p:sp>
      <p:sp>
        <p:nvSpPr>
          <p:cNvPr id="3" name="Espace réservé du contenu 2">
            <a:extLst>
              <a:ext uri="{FF2B5EF4-FFF2-40B4-BE49-F238E27FC236}">
                <a16:creationId xmlns:a16="http://schemas.microsoft.com/office/drawing/2014/main" id="{914D1DCF-9DC4-EA93-3413-0A093EDCD4DC}"/>
              </a:ext>
            </a:extLst>
          </p:cNvPr>
          <p:cNvSpPr>
            <a:spLocks noGrp="1"/>
          </p:cNvSpPr>
          <p:nvPr>
            <p:ph idx="1"/>
          </p:nvPr>
        </p:nvSpPr>
        <p:spPr>
          <a:xfrm>
            <a:off x="4183411" y="2252521"/>
            <a:ext cx="6569821" cy="4327184"/>
          </a:xfrm>
        </p:spPr>
        <p:txBody>
          <a:bodyPr>
            <a:noAutofit/>
          </a:bodyPr>
          <a:lstStyle/>
          <a:p>
            <a:pPr algn="l" fontAlgn="base">
              <a:buFont typeface="Arial" panose="020B0604020202020204" pitchFamily="34" charset="0"/>
              <a:buChar char="•"/>
            </a:pPr>
            <a:r>
              <a:rPr lang="fr-FR" sz="3200" b="0" i="0" dirty="0">
                <a:solidFill>
                  <a:srgbClr val="C00000"/>
                </a:solidFill>
                <a:effectLst/>
                <a:latin typeface="AkayaKanadaka" panose="02010502080401010103" pitchFamily="2" charset="77"/>
                <a:cs typeface="AkayaKanadaka" panose="02010502080401010103" pitchFamily="2" charset="77"/>
              </a:rPr>
              <a:t>Introduction</a:t>
            </a:r>
          </a:p>
          <a:p>
            <a:pPr algn="l" fontAlgn="base">
              <a:buFont typeface="Arial" panose="020B0604020202020204" pitchFamily="34" charset="0"/>
              <a:buChar char="•"/>
            </a:pPr>
            <a:r>
              <a:rPr lang="fr-FR" sz="3200" b="0" i="0" dirty="0">
                <a:solidFill>
                  <a:srgbClr val="C00000"/>
                </a:solidFill>
                <a:effectLst/>
                <a:latin typeface="AkayaKanadaka" panose="02010502080401010103" pitchFamily="2" charset="77"/>
                <a:cs typeface="AkayaKanadaka" panose="02010502080401010103" pitchFamily="2" charset="77"/>
              </a:rPr>
              <a:t>Planification des besoins</a:t>
            </a:r>
          </a:p>
          <a:p>
            <a:pPr algn="l" fontAlgn="base">
              <a:buFont typeface="Arial" panose="020B0604020202020204" pitchFamily="34" charset="0"/>
              <a:buChar char="•"/>
            </a:pPr>
            <a:r>
              <a:rPr lang="fr-FR" sz="3200" b="0" i="0" dirty="0">
                <a:solidFill>
                  <a:srgbClr val="C00000"/>
                </a:solidFill>
                <a:effectLst/>
                <a:latin typeface="AkayaKanadaka" panose="02010502080401010103" pitchFamily="2" charset="77"/>
                <a:cs typeface="AkayaKanadaka" panose="02010502080401010103" pitchFamily="2" charset="77"/>
              </a:rPr>
              <a:t>Conception</a:t>
            </a:r>
          </a:p>
          <a:p>
            <a:pPr algn="l" fontAlgn="base">
              <a:buFont typeface="Arial" panose="020B0604020202020204" pitchFamily="34" charset="0"/>
              <a:buChar char="•"/>
            </a:pPr>
            <a:r>
              <a:rPr lang="fr-FR" sz="3200" b="0" i="0" dirty="0">
                <a:solidFill>
                  <a:srgbClr val="C00000"/>
                </a:solidFill>
                <a:effectLst/>
                <a:latin typeface="AkayaKanadaka" panose="02010502080401010103" pitchFamily="2" charset="77"/>
                <a:cs typeface="AkayaKanadaka" panose="02010502080401010103" pitchFamily="2" charset="77"/>
              </a:rPr>
              <a:t>Développement</a:t>
            </a:r>
          </a:p>
          <a:p>
            <a:pPr algn="l" fontAlgn="base">
              <a:buFont typeface="Arial" panose="020B0604020202020204" pitchFamily="34" charset="0"/>
              <a:buChar char="•"/>
            </a:pPr>
            <a:r>
              <a:rPr lang="fr-FR" sz="3200" b="0" i="0" dirty="0">
                <a:solidFill>
                  <a:srgbClr val="C00000"/>
                </a:solidFill>
                <a:effectLst/>
                <a:latin typeface="AkayaKanadaka" panose="02010502080401010103" pitchFamily="2" charset="77"/>
                <a:cs typeface="AkayaKanadaka" panose="02010502080401010103" pitchFamily="2" charset="77"/>
              </a:rPr>
              <a:t>Essais et qualité</a:t>
            </a:r>
          </a:p>
          <a:p>
            <a:pPr algn="l" fontAlgn="base">
              <a:buFont typeface="Arial" panose="020B0604020202020204" pitchFamily="34" charset="0"/>
              <a:buChar char="•"/>
            </a:pPr>
            <a:r>
              <a:rPr lang="fr-FR" sz="3200" b="0" i="0" dirty="0">
                <a:solidFill>
                  <a:srgbClr val="C00000"/>
                </a:solidFill>
                <a:effectLst/>
                <a:latin typeface="AkayaKanadaka" panose="02010502080401010103" pitchFamily="2" charset="77"/>
                <a:cs typeface="AkayaKanadaka" panose="02010502080401010103" pitchFamily="2" charset="77"/>
              </a:rPr>
              <a:t>Déploiement</a:t>
            </a:r>
          </a:p>
          <a:p>
            <a:pPr algn="l" fontAlgn="base">
              <a:buFont typeface="Arial" panose="020B0604020202020204" pitchFamily="34" charset="0"/>
              <a:buChar char="•"/>
            </a:pPr>
            <a:r>
              <a:rPr lang="fr-FR" sz="3200" b="0" i="0" dirty="0">
                <a:solidFill>
                  <a:srgbClr val="C00000"/>
                </a:solidFill>
                <a:effectLst/>
                <a:latin typeface="AkayaKanadaka" panose="02010502080401010103" pitchFamily="2" charset="77"/>
                <a:cs typeface="AkayaKanadaka" panose="02010502080401010103" pitchFamily="2" charset="77"/>
              </a:rPr>
              <a:t>Conclusion</a:t>
            </a:r>
          </a:p>
        </p:txBody>
      </p:sp>
    </p:spTree>
    <p:extLst>
      <p:ext uri="{BB962C8B-B14F-4D97-AF65-F5344CB8AC3E}">
        <p14:creationId xmlns:p14="http://schemas.microsoft.com/office/powerpoint/2010/main" val="295082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12" presetClass="entr" presetSubtype="4"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p:tgtEl>
                                          <p:spTgt spid="2"/>
                                        </p:tgtEl>
                                        <p:attrNameLst>
                                          <p:attrName>ppt_y</p:attrName>
                                        </p:attrNameLst>
                                      </p:cBhvr>
                                      <p:tavLst>
                                        <p:tav tm="0">
                                          <p:val>
                                            <p:strVal val="#ppt_y+#ppt_h*1.125000"/>
                                          </p:val>
                                        </p:tav>
                                        <p:tav tm="100000">
                                          <p:val>
                                            <p:strVal val="#ppt_y"/>
                                          </p:val>
                                        </p:tav>
                                      </p:tavLst>
                                    </p:anim>
                                    <p:animEffect transition="in" filter="wipe(up)">
                                      <p:cBhvr>
                                        <p:cTn id="14" dur="500"/>
                                        <p:tgtEl>
                                          <p:spTgt spid="2"/>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0" end="0"/>
                                            </p:txEl>
                                          </p:spTgt>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1" end="1"/>
                                            </p:txEl>
                                          </p:spTgt>
                                        </p:tgtEl>
                                      </p:cBhvr>
                                    </p:animEffect>
                                  </p:childTnLst>
                                </p:cTn>
                              </p:par>
                            </p:childTnLst>
                          </p:cTn>
                        </p:par>
                        <p:par>
                          <p:cTn id="25" fill="hold">
                            <p:stCondLst>
                              <p:cond delay="2000"/>
                            </p:stCondLst>
                            <p:childTnLst>
                              <p:par>
                                <p:cTn id="26" presetID="12" presetClass="entr" presetSubtype="4" fill="hold" grpId="0"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9" dur="500"/>
                                        <p:tgtEl>
                                          <p:spTgt spid="3">
                                            <p:txEl>
                                              <p:pRg st="2" end="2"/>
                                            </p:txEl>
                                          </p:spTgt>
                                        </p:tgtEl>
                                      </p:cBhvr>
                                    </p:animEffect>
                                  </p:childTnLst>
                                </p:cTn>
                              </p:par>
                            </p:childTnLst>
                          </p:cTn>
                        </p:par>
                        <p:par>
                          <p:cTn id="30" fill="hold">
                            <p:stCondLst>
                              <p:cond delay="2500"/>
                            </p:stCondLst>
                            <p:childTnLst>
                              <p:par>
                                <p:cTn id="31" presetID="12" presetClass="entr" presetSubtype="4" fill="hold" grpId="0"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4" dur="500"/>
                                        <p:tgtEl>
                                          <p:spTgt spid="3">
                                            <p:txEl>
                                              <p:pRg st="3" end="3"/>
                                            </p:txEl>
                                          </p:spTgt>
                                        </p:tgtEl>
                                      </p:cBhvr>
                                    </p:animEffect>
                                  </p:childTnLst>
                                </p:cTn>
                              </p:par>
                            </p:childTnLst>
                          </p:cTn>
                        </p:par>
                        <p:par>
                          <p:cTn id="35" fill="hold">
                            <p:stCondLst>
                              <p:cond delay="3000"/>
                            </p:stCondLst>
                            <p:childTnLst>
                              <p:par>
                                <p:cTn id="36" presetID="12" presetClass="entr" presetSubtype="4" fill="hold" grpId="0" nodeType="after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9" dur="500"/>
                                        <p:tgtEl>
                                          <p:spTgt spid="3">
                                            <p:txEl>
                                              <p:pRg st="4" end="4"/>
                                            </p:txEl>
                                          </p:spTgt>
                                        </p:tgtEl>
                                      </p:cBhvr>
                                    </p:animEffect>
                                  </p:childTnLst>
                                </p:cTn>
                              </p:par>
                            </p:childTnLst>
                          </p:cTn>
                        </p:par>
                        <p:par>
                          <p:cTn id="40" fill="hold">
                            <p:stCondLst>
                              <p:cond delay="3500"/>
                            </p:stCondLst>
                            <p:childTnLst>
                              <p:par>
                                <p:cTn id="41" presetID="12" presetClass="entr" presetSubtype="4"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44" dur="500"/>
                                        <p:tgtEl>
                                          <p:spTgt spid="3">
                                            <p:txEl>
                                              <p:pRg st="5" end="5"/>
                                            </p:txEl>
                                          </p:spTgt>
                                        </p:tgtEl>
                                      </p:cBhvr>
                                    </p:animEffect>
                                  </p:childTnLst>
                                </p:cTn>
                              </p:par>
                            </p:childTnLst>
                          </p:cTn>
                        </p:par>
                        <p:par>
                          <p:cTn id="45" fill="hold">
                            <p:stCondLst>
                              <p:cond delay="4000"/>
                            </p:stCondLst>
                            <p:childTnLst>
                              <p:par>
                                <p:cTn id="46" presetID="12" presetClass="entr" presetSubtype="4" fill="hold" grpId="0" nodeType="after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0A431-0B0C-9868-1745-892ED871844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5EF2527-424D-D138-412F-A4308FAE7755}"/>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B6100C4B-BB22-6416-6FAF-98CDAD61348F}"/>
              </a:ext>
            </a:extLst>
          </p:cNvPr>
          <p:cNvSpPr>
            <a:spLocks noGrp="1"/>
          </p:cNvSpPr>
          <p:nvPr>
            <p:ph type="title"/>
          </p:nvPr>
        </p:nvSpPr>
        <p:spPr>
          <a:xfrm>
            <a:off x="750685" y="0"/>
            <a:ext cx="10458450" cy="1314450"/>
          </a:xfrm>
        </p:spPr>
        <p:txBody>
          <a:bodyPr>
            <a:noAutofit/>
          </a:bodyPr>
          <a:lstStyle/>
          <a:p>
            <a:pPr fontAlgn="base"/>
            <a:r>
              <a:rPr lang="fr-FR" sz="5400" dirty="0">
                <a:solidFill>
                  <a:schemeClr val="bg1"/>
                </a:solidFill>
                <a:latin typeface="+mn-lt"/>
                <a:cs typeface="AkayaKanadaka" panose="02010502080401010103" pitchFamily="2" charset="77"/>
              </a:rPr>
              <a:t> C</a:t>
            </a:r>
            <a:r>
              <a:rPr lang="fr-FR" sz="5400" b="0" i="0" dirty="0">
                <a:solidFill>
                  <a:schemeClr val="bg1"/>
                </a:solidFill>
                <a:effectLst/>
                <a:latin typeface="+mn-lt"/>
                <a:cs typeface="AkayaKanadaka" panose="02010502080401010103" pitchFamily="2" charset="77"/>
              </a:rPr>
              <a:t>onception</a:t>
            </a:r>
          </a:p>
        </p:txBody>
      </p:sp>
      <p:sp>
        <p:nvSpPr>
          <p:cNvPr id="3" name="Titre 1">
            <a:extLst>
              <a:ext uri="{FF2B5EF4-FFF2-40B4-BE49-F238E27FC236}">
                <a16:creationId xmlns:a16="http://schemas.microsoft.com/office/drawing/2014/main" id="{E4005B2B-1270-2B4F-EBD1-3E9D3C31785B}"/>
              </a:ext>
            </a:extLst>
          </p:cNvPr>
          <p:cNvSpPr txBox="1">
            <a:spLocks/>
          </p:cNvSpPr>
          <p:nvPr/>
        </p:nvSpPr>
        <p:spPr>
          <a:xfrm>
            <a:off x="1182880" y="112676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dirty="0">
                <a:solidFill>
                  <a:schemeClr val="bg1"/>
                </a:solidFill>
              </a:rPr>
              <a:t>Architecture </a:t>
            </a:r>
            <a:r>
              <a:rPr lang="fr-FR" dirty="0" err="1">
                <a:solidFill>
                  <a:schemeClr val="bg1"/>
                </a:solidFill>
              </a:rPr>
              <a:t>Decision</a:t>
            </a:r>
            <a:r>
              <a:rPr lang="fr-FR" dirty="0">
                <a:solidFill>
                  <a:schemeClr val="bg1"/>
                </a:solidFill>
              </a:rPr>
              <a:t> Records (ADR) :</a:t>
            </a:r>
            <a:endParaRPr lang="fr-FR" sz="2800" dirty="0">
              <a:solidFill>
                <a:schemeClr val="bg1"/>
              </a:solidFill>
              <a:cs typeface="AkayaKanadaka" panose="02010502080401010103" pitchFamily="2" charset="77"/>
            </a:endParaRPr>
          </a:p>
        </p:txBody>
      </p:sp>
      <p:sp>
        <p:nvSpPr>
          <p:cNvPr id="14" name="ZoneTexte 13">
            <a:extLst>
              <a:ext uri="{FF2B5EF4-FFF2-40B4-BE49-F238E27FC236}">
                <a16:creationId xmlns:a16="http://schemas.microsoft.com/office/drawing/2014/main" id="{A5801A40-D952-BC8F-EBCA-F5CF0624302A}"/>
              </a:ext>
            </a:extLst>
          </p:cNvPr>
          <p:cNvSpPr txBox="1"/>
          <p:nvPr/>
        </p:nvSpPr>
        <p:spPr>
          <a:xfrm>
            <a:off x="1182880" y="2172643"/>
            <a:ext cx="7774084" cy="3416320"/>
          </a:xfrm>
          <a:prstGeom prst="rect">
            <a:avLst/>
          </a:prstGeom>
          <a:noFill/>
        </p:spPr>
        <p:txBody>
          <a:bodyPr wrap="square">
            <a:spAutoFit/>
          </a:bodyPr>
          <a:lstStyle/>
          <a:p>
            <a:r>
              <a:rPr lang="fr-FR" sz="2400" dirty="0">
                <a:solidFill>
                  <a:schemeClr val="bg1"/>
                </a:solidFill>
              </a:rPr>
              <a:t>Sélection de la base de données (SQL vs NoSQL) :</a:t>
            </a:r>
          </a:p>
          <a:p>
            <a:endParaRPr lang="fr-FR" sz="2400" dirty="0">
              <a:solidFill>
                <a:schemeClr val="bg1"/>
              </a:solidFill>
            </a:endParaRPr>
          </a:p>
          <a:p>
            <a:r>
              <a:rPr lang="fr-FR" sz="2400" dirty="0">
                <a:solidFill>
                  <a:schemeClr val="bg1"/>
                </a:solidFill>
              </a:rPr>
              <a:t>Décision : Base de données NoSQL pour une scalabilité horizontale et une flexibilité dans la gestion des structures de données complexes.</a:t>
            </a:r>
          </a:p>
          <a:p>
            <a:endParaRPr lang="fr-FR" sz="2400" dirty="0">
              <a:solidFill>
                <a:schemeClr val="bg1"/>
              </a:solidFill>
            </a:endParaRPr>
          </a:p>
          <a:p>
            <a:r>
              <a:rPr lang="fr-FR" sz="2400" dirty="0">
                <a:solidFill>
                  <a:schemeClr val="bg1"/>
                </a:solidFill>
              </a:rPr>
              <a:t>Raison : S'adapte mieux aux besoins de stockage de données variées (joueurs, héros, minions) et à l'évolution rapide du jeu.</a:t>
            </a:r>
          </a:p>
        </p:txBody>
      </p:sp>
      <p:pic>
        <p:nvPicPr>
          <p:cNvPr id="5" name="Image 4">
            <a:extLst>
              <a:ext uri="{FF2B5EF4-FFF2-40B4-BE49-F238E27FC236}">
                <a16:creationId xmlns:a16="http://schemas.microsoft.com/office/drawing/2014/main" id="{65E46758-BD60-6D6D-9083-FD6745AEAC2B}"/>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8974463" y="1926862"/>
            <a:ext cx="2472418" cy="2472418"/>
          </a:xfrm>
          <a:prstGeom prst="rect">
            <a:avLst/>
          </a:prstGeom>
        </p:spPr>
      </p:pic>
    </p:spTree>
    <p:extLst>
      <p:ext uri="{BB962C8B-B14F-4D97-AF65-F5344CB8AC3E}">
        <p14:creationId xmlns:p14="http://schemas.microsoft.com/office/powerpoint/2010/main" val="396636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D26F6-0F17-AA1B-4DE0-B0CEB102538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F24726A-2ED1-642D-18BC-1AC6A4E38B4E}"/>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A7AAA4E5-8358-2D2E-B7C2-42C9568A0CA3}"/>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F8FDB012-2610-30FE-1947-DA1E2F8FAFE3}"/>
              </a:ext>
            </a:extLst>
          </p:cNvPr>
          <p:cNvSpPr txBox="1">
            <a:spLocks/>
          </p:cNvSpPr>
          <p:nvPr/>
        </p:nvSpPr>
        <p:spPr>
          <a:xfrm>
            <a:off x="1182880" y="112676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dirty="0">
                <a:solidFill>
                  <a:schemeClr val="bg1"/>
                </a:solidFill>
              </a:rPr>
              <a:t>Architecture </a:t>
            </a:r>
            <a:r>
              <a:rPr lang="fr-FR" dirty="0" err="1">
                <a:solidFill>
                  <a:schemeClr val="bg1"/>
                </a:solidFill>
              </a:rPr>
              <a:t>Decision</a:t>
            </a:r>
            <a:r>
              <a:rPr lang="fr-FR" dirty="0">
                <a:solidFill>
                  <a:schemeClr val="bg1"/>
                </a:solidFill>
              </a:rPr>
              <a:t> Records (ADR) :</a:t>
            </a:r>
            <a:endParaRPr lang="fr-FR" sz="2800" dirty="0">
              <a:solidFill>
                <a:schemeClr val="bg1"/>
              </a:solidFill>
              <a:cs typeface="AkayaKanadaka" panose="02010502080401010103" pitchFamily="2" charset="77"/>
            </a:endParaRPr>
          </a:p>
        </p:txBody>
      </p:sp>
      <p:sp>
        <p:nvSpPr>
          <p:cNvPr id="14" name="ZoneTexte 13">
            <a:extLst>
              <a:ext uri="{FF2B5EF4-FFF2-40B4-BE49-F238E27FC236}">
                <a16:creationId xmlns:a16="http://schemas.microsoft.com/office/drawing/2014/main" id="{1C7451C8-F3F7-4D8B-076E-31B0EED87A7A}"/>
              </a:ext>
            </a:extLst>
          </p:cNvPr>
          <p:cNvSpPr txBox="1"/>
          <p:nvPr/>
        </p:nvSpPr>
        <p:spPr>
          <a:xfrm>
            <a:off x="1182880" y="2389331"/>
            <a:ext cx="7774084" cy="3046988"/>
          </a:xfrm>
          <a:prstGeom prst="rect">
            <a:avLst/>
          </a:prstGeom>
          <a:noFill/>
        </p:spPr>
        <p:txBody>
          <a:bodyPr wrap="square">
            <a:spAutoFit/>
          </a:bodyPr>
          <a:lstStyle/>
          <a:p>
            <a:r>
              <a:rPr lang="fr-FR" sz="2400" dirty="0">
                <a:solidFill>
                  <a:schemeClr val="bg1"/>
                </a:solidFill>
              </a:rPr>
              <a:t>Stratégie de déploiement (Monolithique vs </a:t>
            </a:r>
            <a:r>
              <a:rPr lang="fr-FR" sz="2400" dirty="0" err="1">
                <a:solidFill>
                  <a:schemeClr val="bg1"/>
                </a:solidFill>
              </a:rPr>
              <a:t>Microservices</a:t>
            </a:r>
            <a:r>
              <a:rPr lang="fr-FR" sz="2400" dirty="0">
                <a:solidFill>
                  <a:schemeClr val="bg1"/>
                </a:solidFill>
              </a:rPr>
              <a:t>) :</a:t>
            </a:r>
          </a:p>
          <a:p>
            <a:endParaRPr lang="fr-FR" sz="2400" dirty="0">
              <a:solidFill>
                <a:schemeClr val="bg1"/>
              </a:solidFill>
            </a:endParaRPr>
          </a:p>
          <a:p>
            <a:r>
              <a:rPr lang="fr-FR" sz="2400" dirty="0">
                <a:solidFill>
                  <a:schemeClr val="bg1"/>
                </a:solidFill>
              </a:rPr>
              <a:t>Décision : Architecture basée sur les </a:t>
            </a:r>
            <a:r>
              <a:rPr lang="fr-FR" sz="2400" dirty="0" err="1">
                <a:solidFill>
                  <a:schemeClr val="bg1"/>
                </a:solidFill>
              </a:rPr>
              <a:t>microservices</a:t>
            </a:r>
            <a:r>
              <a:rPr lang="fr-FR" sz="2400" dirty="0">
                <a:solidFill>
                  <a:schemeClr val="bg1"/>
                </a:solidFill>
              </a:rPr>
              <a:t> pour faciliter les mises à jour et la maintenance.</a:t>
            </a:r>
          </a:p>
          <a:p>
            <a:endParaRPr lang="fr-FR" sz="2400" dirty="0">
              <a:solidFill>
                <a:schemeClr val="bg1"/>
              </a:solidFill>
            </a:endParaRPr>
          </a:p>
          <a:p>
            <a:r>
              <a:rPr lang="fr-FR" sz="2400" dirty="0">
                <a:solidFill>
                  <a:schemeClr val="bg1"/>
                </a:solidFill>
              </a:rPr>
              <a:t>Raison : Permet une évolutivité et une maintenance plus aisées, avec la possibilité de déployer et de mettre à jour des composants spécifiques sans affecter l'ensemble du système.</a:t>
            </a:r>
          </a:p>
        </p:txBody>
      </p:sp>
      <p:pic>
        <p:nvPicPr>
          <p:cNvPr id="7" name="Image 6">
            <a:extLst>
              <a:ext uri="{FF2B5EF4-FFF2-40B4-BE49-F238E27FC236}">
                <a16:creationId xmlns:a16="http://schemas.microsoft.com/office/drawing/2014/main" id="{63DD7408-D5E4-6DC2-EA8F-FE359EA5C69C}"/>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8746812" y="1926862"/>
            <a:ext cx="2786063" cy="2786063"/>
          </a:xfrm>
          <a:prstGeom prst="rect">
            <a:avLst/>
          </a:prstGeom>
        </p:spPr>
      </p:pic>
    </p:spTree>
    <p:extLst>
      <p:ext uri="{BB962C8B-B14F-4D97-AF65-F5344CB8AC3E}">
        <p14:creationId xmlns:p14="http://schemas.microsoft.com/office/powerpoint/2010/main" val="346295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B6B829-C241-E4B6-EAED-C2FCE98554D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41A2F0D-F472-5110-306C-C472B62302DE}"/>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C3986D7F-B945-F4F0-9732-40CE5E3FEF3D}"/>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BAC91347-60DE-3A7B-6611-3A1C44522BEF}"/>
              </a:ext>
            </a:extLst>
          </p:cNvPr>
          <p:cNvSpPr txBox="1">
            <a:spLocks/>
          </p:cNvSpPr>
          <p:nvPr/>
        </p:nvSpPr>
        <p:spPr>
          <a:xfrm>
            <a:off x="1182880" y="112676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Technologies utilisées :</a:t>
            </a:r>
          </a:p>
        </p:txBody>
      </p:sp>
      <p:sp>
        <p:nvSpPr>
          <p:cNvPr id="14" name="ZoneTexte 13">
            <a:extLst>
              <a:ext uri="{FF2B5EF4-FFF2-40B4-BE49-F238E27FC236}">
                <a16:creationId xmlns:a16="http://schemas.microsoft.com/office/drawing/2014/main" id="{8163A905-97A8-67F0-FA20-788D301ED395}"/>
              </a:ext>
            </a:extLst>
          </p:cNvPr>
          <p:cNvSpPr txBox="1"/>
          <p:nvPr/>
        </p:nvSpPr>
        <p:spPr>
          <a:xfrm>
            <a:off x="1182880" y="2539275"/>
            <a:ext cx="7774084" cy="3416320"/>
          </a:xfrm>
          <a:prstGeom prst="rect">
            <a:avLst/>
          </a:prstGeom>
          <a:noFill/>
        </p:spPr>
        <p:txBody>
          <a:bodyPr wrap="square">
            <a:spAutoFit/>
          </a:bodyPr>
          <a:lstStyle/>
          <a:p>
            <a:r>
              <a:rPr lang="fr-FR" sz="2400" dirty="0">
                <a:solidFill>
                  <a:schemeClr val="bg1"/>
                </a:solidFill>
              </a:rPr>
              <a:t>Frontend :</a:t>
            </a:r>
          </a:p>
          <a:p>
            <a:endParaRPr lang="fr-FR" sz="2400" dirty="0">
              <a:solidFill>
                <a:schemeClr val="bg1"/>
              </a:solidFill>
            </a:endParaRPr>
          </a:p>
          <a:p>
            <a:r>
              <a:rPr lang="fr-FR" sz="2400" dirty="0">
                <a:solidFill>
                  <a:schemeClr val="bg1"/>
                </a:solidFill>
              </a:rPr>
              <a:t>Technologie : </a:t>
            </a:r>
            <a:r>
              <a:rPr lang="fr-FR" sz="2400" dirty="0" err="1">
                <a:solidFill>
                  <a:schemeClr val="bg1"/>
                </a:solidFill>
              </a:rPr>
              <a:t>React</a:t>
            </a:r>
            <a:r>
              <a:rPr lang="fr-FR" sz="2400" dirty="0">
                <a:solidFill>
                  <a:schemeClr val="bg1"/>
                </a:solidFill>
              </a:rPr>
              <a:t> (pour le web) et </a:t>
            </a:r>
            <a:r>
              <a:rPr lang="fr-FR" sz="2400" dirty="0" err="1">
                <a:solidFill>
                  <a:schemeClr val="bg1"/>
                </a:solidFill>
              </a:rPr>
              <a:t>Unity</a:t>
            </a:r>
            <a:r>
              <a:rPr lang="fr-FR" sz="2400" dirty="0">
                <a:solidFill>
                  <a:schemeClr val="bg1"/>
                </a:solidFill>
              </a:rPr>
              <a:t> (pour les applications mobiles).</a:t>
            </a:r>
          </a:p>
          <a:p>
            <a:endParaRPr lang="fr-FR" sz="2400" dirty="0">
              <a:solidFill>
                <a:schemeClr val="bg1"/>
              </a:solidFill>
            </a:endParaRPr>
          </a:p>
          <a:p>
            <a:r>
              <a:rPr lang="fr-FR" sz="2400" dirty="0">
                <a:solidFill>
                  <a:schemeClr val="bg1"/>
                </a:solidFill>
              </a:rPr>
              <a:t>Justification : </a:t>
            </a:r>
            <a:r>
              <a:rPr lang="fr-FR" sz="2400" dirty="0" err="1">
                <a:solidFill>
                  <a:schemeClr val="bg1"/>
                </a:solidFill>
              </a:rPr>
              <a:t>React</a:t>
            </a:r>
            <a:r>
              <a:rPr lang="fr-FR" sz="2400" dirty="0">
                <a:solidFill>
                  <a:schemeClr val="bg1"/>
                </a:solidFill>
              </a:rPr>
              <a:t> offre une expérience utilisateur réactive et efficace pour le web, tandis que </a:t>
            </a:r>
            <a:r>
              <a:rPr lang="fr-FR" sz="2400" dirty="0" err="1">
                <a:solidFill>
                  <a:schemeClr val="bg1"/>
                </a:solidFill>
              </a:rPr>
              <a:t>Unity</a:t>
            </a:r>
            <a:r>
              <a:rPr lang="fr-FR" sz="2400" dirty="0">
                <a:solidFill>
                  <a:schemeClr val="bg1"/>
                </a:solidFill>
              </a:rPr>
              <a:t> est idéal pour le développement de jeux multiplateformes riches en graphiques.</a:t>
            </a:r>
          </a:p>
        </p:txBody>
      </p:sp>
      <p:pic>
        <p:nvPicPr>
          <p:cNvPr id="9" name="Image 8">
            <a:extLst>
              <a:ext uri="{FF2B5EF4-FFF2-40B4-BE49-F238E27FC236}">
                <a16:creationId xmlns:a16="http://schemas.microsoft.com/office/drawing/2014/main" id="{7781694D-98CC-96C8-FC4C-30CCD8F81CF7}"/>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7985935" y="3628038"/>
            <a:ext cx="4424778" cy="2778760"/>
          </a:xfrm>
          <a:prstGeom prst="rect">
            <a:avLst/>
          </a:prstGeom>
        </p:spPr>
      </p:pic>
      <p:pic>
        <p:nvPicPr>
          <p:cNvPr id="7" name="Image 6" descr="Une image contenant Graphique, cercle, Caractère coloré, art&#10;&#10;Description générée automatiquement">
            <a:extLst>
              <a:ext uri="{FF2B5EF4-FFF2-40B4-BE49-F238E27FC236}">
                <a16:creationId xmlns:a16="http://schemas.microsoft.com/office/drawing/2014/main" id="{8B358167-CEBA-9F8A-31E9-3465F35EDE51}"/>
              </a:ext>
            </a:extLst>
          </p:cNvPr>
          <p:cNvPicPr>
            <a:picLocks noChangeAspect="1"/>
          </p:cNvPicPr>
          <p:nvPr/>
        </p:nvPicPr>
        <p:blipFill>
          <a:blip r:embed="rId6">
            <a:extLst>
              <a:ext uri="{BEBA8EAE-BF5A-486C-A8C5-ECC9F3942E4B}">
                <a14:imgProps xmlns:a14="http://schemas.microsoft.com/office/drawing/2010/main">
                  <a14:imgLayer r:embed="rId7">
                    <a14:imgEffect>
                      <a14:artisticLightScreen/>
                    </a14:imgEffect>
                  </a14:imgLayer>
                </a14:imgProps>
              </a:ext>
              <a:ext uri="{837473B0-CC2E-450A-ABE3-18F120FF3D39}">
                <a1611:picAttrSrcUrl xmlns:a1611="http://schemas.microsoft.com/office/drawing/2016/11/main" r:id="rId8"/>
              </a:ext>
            </a:extLst>
          </a:blip>
          <a:stretch>
            <a:fillRect/>
          </a:stretch>
        </p:blipFill>
        <p:spPr>
          <a:xfrm>
            <a:off x="8777287" y="846023"/>
            <a:ext cx="2842075" cy="2524046"/>
          </a:xfrm>
          <a:prstGeom prst="rect">
            <a:avLst/>
          </a:prstGeom>
        </p:spPr>
      </p:pic>
      <p:sp>
        <p:nvSpPr>
          <p:cNvPr id="8" name="ZoneTexte 7">
            <a:extLst>
              <a:ext uri="{FF2B5EF4-FFF2-40B4-BE49-F238E27FC236}">
                <a16:creationId xmlns:a16="http://schemas.microsoft.com/office/drawing/2014/main" id="{0CF01275-1F30-A99B-1B14-35F301708FB6}"/>
              </a:ext>
            </a:extLst>
          </p:cNvPr>
          <p:cNvSpPr txBox="1"/>
          <p:nvPr/>
        </p:nvSpPr>
        <p:spPr>
          <a:xfrm>
            <a:off x="3414712" y="5810250"/>
            <a:ext cx="5362575" cy="230832"/>
          </a:xfrm>
          <a:prstGeom prst="rect">
            <a:avLst/>
          </a:prstGeom>
          <a:noFill/>
        </p:spPr>
        <p:txBody>
          <a:bodyPr wrap="square" rtlCol="0">
            <a:spAutoFit/>
          </a:bodyPr>
          <a:lstStyle/>
          <a:p>
            <a:r>
              <a:rPr lang="fr-FR" sz="900">
                <a:hlinkClick r:id="rId8" tooltip="https://damiandeluca.com.ar/como-crear-un-proyecto-con-react"/>
              </a:rPr>
              <a:t>Cette photo</a:t>
            </a:r>
            <a:r>
              <a:rPr lang="fr-FR" sz="900"/>
              <a:t> par Auteur inconnu est soumise à la licence </a:t>
            </a:r>
            <a:r>
              <a:rPr lang="fr-FR" sz="900">
                <a:hlinkClick r:id="rId9" tooltip="https://creativecommons.org/licenses/by-nc-nd/3.0/"/>
              </a:rPr>
              <a:t>CC BY-NC-ND</a:t>
            </a:r>
            <a:endParaRPr lang="fr-FR" sz="900"/>
          </a:p>
        </p:txBody>
      </p:sp>
    </p:spTree>
    <p:extLst>
      <p:ext uri="{BB962C8B-B14F-4D97-AF65-F5344CB8AC3E}">
        <p14:creationId xmlns:p14="http://schemas.microsoft.com/office/powerpoint/2010/main" val="127700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4CAF7-2702-1EE4-997D-454378A623A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264F758-894A-D032-52EE-7956AF5B7D81}"/>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9AE5294A-81EF-4CD9-243C-FD5724B3D6AF}"/>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B6E0A87F-01E2-C84D-D1E8-E9B9E84254A9}"/>
              </a:ext>
            </a:extLst>
          </p:cNvPr>
          <p:cNvSpPr txBox="1">
            <a:spLocks/>
          </p:cNvSpPr>
          <p:nvPr/>
        </p:nvSpPr>
        <p:spPr>
          <a:xfrm>
            <a:off x="1182880" y="112676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Technologies utilisées :</a:t>
            </a:r>
          </a:p>
        </p:txBody>
      </p:sp>
      <p:sp>
        <p:nvSpPr>
          <p:cNvPr id="14" name="ZoneTexte 13">
            <a:extLst>
              <a:ext uri="{FF2B5EF4-FFF2-40B4-BE49-F238E27FC236}">
                <a16:creationId xmlns:a16="http://schemas.microsoft.com/office/drawing/2014/main" id="{B991024F-60C9-1D80-4375-DFD5FEE7295B}"/>
              </a:ext>
            </a:extLst>
          </p:cNvPr>
          <p:cNvSpPr txBox="1"/>
          <p:nvPr/>
        </p:nvSpPr>
        <p:spPr>
          <a:xfrm>
            <a:off x="1182880" y="2539275"/>
            <a:ext cx="7774084" cy="3046988"/>
          </a:xfrm>
          <a:prstGeom prst="rect">
            <a:avLst/>
          </a:prstGeom>
          <a:noFill/>
        </p:spPr>
        <p:txBody>
          <a:bodyPr wrap="square">
            <a:spAutoFit/>
          </a:bodyPr>
          <a:lstStyle/>
          <a:p>
            <a:r>
              <a:rPr lang="fr-FR" sz="2400" dirty="0">
                <a:solidFill>
                  <a:schemeClr val="bg1"/>
                </a:solidFill>
              </a:rPr>
              <a:t>Backend :</a:t>
            </a:r>
          </a:p>
          <a:p>
            <a:endParaRPr lang="fr-FR" sz="2400" dirty="0">
              <a:solidFill>
                <a:schemeClr val="bg1"/>
              </a:solidFill>
            </a:endParaRPr>
          </a:p>
          <a:p>
            <a:r>
              <a:rPr lang="fr-FR" sz="2400" dirty="0">
                <a:solidFill>
                  <a:schemeClr val="bg1"/>
                </a:solidFill>
              </a:rPr>
              <a:t>Technologie : </a:t>
            </a:r>
            <a:r>
              <a:rPr lang="fr-FR" sz="2400" dirty="0" err="1">
                <a:solidFill>
                  <a:schemeClr val="bg1"/>
                </a:solidFill>
              </a:rPr>
              <a:t>Node.js</a:t>
            </a:r>
            <a:r>
              <a:rPr lang="fr-FR" sz="2400" dirty="0">
                <a:solidFill>
                  <a:schemeClr val="bg1"/>
                </a:solidFill>
              </a:rPr>
              <a:t> avec le </a:t>
            </a:r>
            <a:r>
              <a:rPr lang="fr-FR" sz="2400" dirty="0" err="1">
                <a:solidFill>
                  <a:schemeClr val="bg1"/>
                </a:solidFill>
              </a:rPr>
              <a:t>framework</a:t>
            </a:r>
            <a:r>
              <a:rPr lang="fr-FR" sz="2400" dirty="0">
                <a:solidFill>
                  <a:schemeClr val="bg1"/>
                </a:solidFill>
              </a:rPr>
              <a:t> Express pour le serveur d'application.</a:t>
            </a:r>
          </a:p>
          <a:p>
            <a:endParaRPr lang="fr-FR" sz="2400" dirty="0">
              <a:solidFill>
                <a:schemeClr val="bg1"/>
              </a:solidFill>
            </a:endParaRPr>
          </a:p>
          <a:p>
            <a:r>
              <a:rPr lang="fr-FR" sz="2400" dirty="0">
                <a:solidFill>
                  <a:schemeClr val="bg1"/>
                </a:solidFill>
              </a:rPr>
              <a:t>Justification : </a:t>
            </a:r>
            <a:r>
              <a:rPr lang="fr-FR" sz="2400" dirty="0" err="1">
                <a:solidFill>
                  <a:schemeClr val="bg1"/>
                </a:solidFill>
              </a:rPr>
              <a:t>Node.js</a:t>
            </a:r>
            <a:r>
              <a:rPr lang="fr-FR" sz="2400" dirty="0">
                <a:solidFill>
                  <a:schemeClr val="bg1"/>
                </a:solidFill>
              </a:rPr>
              <a:t> est performant pour gérer les connexions </a:t>
            </a:r>
            <a:r>
              <a:rPr lang="fr-FR" sz="2400" dirty="0" err="1">
                <a:solidFill>
                  <a:schemeClr val="bg1"/>
                </a:solidFill>
              </a:rPr>
              <a:t>WebSockets</a:t>
            </a:r>
            <a:r>
              <a:rPr lang="fr-FR" sz="2400" dirty="0">
                <a:solidFill>
                  <a:schemeClr val="bg1"/>
                </a:solidFill>
              </a:rPr>
              <a:t> en temps réel, et Express facilite le développement rapide d'API RESTful.</a:t>
            </a:r>
          </a:p>
        </p:txBody>
      </p:sp>
      <p:pic>
        <p:nvPicPr>
          <p:cNvPr id="1026" name="Picture 2" descr="Working with Express, a Node.js Framework | by Daniel Wagener | Medium">
            <a:extLst>
              <a:ext uri="{FF2B5EF4-FFF2-40B4-BE49-F238E27FC236}">
                <a16:creationId xmlns:a16="http://schemas.microsoft.com/office/drawing/2014/main" id="{122D3B4B-47CD-CA5F-379A-264993DFE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8669" y="2539275"/>
            <a:ext cx="2590466" cy="14265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0933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59709B-7BDD-942A-78D8-324E8E826D5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087C607-D29A-F520-B6BF-A973FBF05889}"/>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B52CED23-9D3F-E453-F3D3-48994E945EC9}"/>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FEBF5CE3-0A31-E75A-AC87-22F20A28F5BC}"/>
              </a:ext>
            </a:extLst>
          </p:cNvPr>
          <p:cNvSpPr txBox="1">
            <a:spLocks/>
          </p:cNvSpPr>
          <p:nvPr/>
        </p:nvSpPr>
        <p:spPr>
          <a:xfrm>
            <a:off x="1182880" y="112676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Technologies utilisées :</a:t>
            </a:r>
          </a:p>
        </p:txBody>
      </p:sp>
      <p:sp>
        <p:nvSpPr>
          <p:cNvPr id="14" name="ZoneTexte 13">
            <a:extLst>
              <a:ext uri="{FF2B5EF4-FFF2-40B4-BE49-F238E27FC236}">
                <a16:creationId xmlns:a16="http://schemas.microsoft.com/office/drawing/2014/main" id="{F4F8F125-400B-E7F5-BC8C-8B6EC2AEC0E1}"/>
              </a:ext>
            </a:extLst>
          </p:cNvPr>
          <p:cNvSpPr txBox="1"/>
          <p:nvPr/>
        </p:nvSpPr>
        <p:spPr>
          <a:xfrm>
            <a:off x="1182880" y="2539275"/>
            <a:ext cx="7774084" cy="3785652"/>
          </a:xfrm>
          <a:prstGeom prst="rect">
            <a:avLst/>
          </a:prstGeom>
          <a:noFill/>
        </p:spPr>
        <p:txBody>
          <a:bodyPr wrap="square">
            <a:spAutoFit/>
          </a:bodyPr>
          <a:lstStyle/>
          <a:p>
            <a:r>
              <a:rPr lang="fr-FR" sz="2400" dirty="0">
                <a:solidFill>
                  <a:schemeClr val="bg1"/>
                </a:solidFill>
              </a:rPr>
              <a:t>Base de données :</a:t>
            </a:r>
          </a:p>
          <a:p>
            <a:endParaRPr lang="fr-FR" sz="2400" dirty="0">
              <a:solidFill>
                <a:schemeClr val="bg1"/>
              </a:solidFill>
            </a:endParaRPr>
          </a:p>
          <a:p>
            <a:r>
              <a:rPr lang="fr-FR" sz="2400" dirty="0">
                <a:solidFill>
                  <a:schemeClr val="bg1"/>
                </a:solidFill>
              </a:rPr>
              <a:t>Technologie : MongoDB pour le stockage NoSQL.</a:t>
            </a:r>
          </a:p>
          <a:p>
            <a:endParaRPr lang="fr-FR" sz="2400" dirty="0">
              <a:solidFill>
                <a:schemeClr val="bg1"/>
              </a:solidFill>
            </a:endParaRPr>
          </a:p>
          <a:p>
            <a:r>
              <a:rPr lang="fr-FR" sz="2400" dirty="0">
                <a:solidFill>
                  <a:schemeClr val="bg1"/>
                </a:solidFill>
              </a:rPr>
              <a:t>Justification : Flexibilité dans la gestion des schémas de données, performances élevées pour les opérations de lecture/écriture, et scalabilité.</a:t>
            </a:r>
          </a:p>
          <a:p>
            <a:endParaRPr lang="fr-FR" sz="2400" dirty="0">
              <a:solidFill>
                <a:schemeClr val="bg1"/>
              </a:solidFill>
            </a:endParaRPr>
          </a:p>
          <a:p>
            <a:r>
              <a:rPr lang="fr-FR" sz="2400" dirty="0">
                <a:solidFill>
                  <a:schemeClr val="bg1"/>
                </a:solidFill>
              </a:rPr>
              <a:t>Ca permet d’avoir plusieurs bases de données pour les payements, les stats de l’user, l’inventaire.</a:t>
            </a:r>
          </a:p>
        </p:txBody>
      </p:sp>
      <p:pic>
        <p:nvPicPr>
          <p:cNvPr id="3074" name="Picture 2">
            <a:extLst>
              <a:ext uri="{FF2B5EF4-FFF2-40B4-BE49-F238E27FC236}">
                <a16:creationId xmlns:a16="http://schemas.microsoft.com/office/drawing/2014/main" id="{8A3F8538-5098-C008-7A37-EF448BB69E8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8787443" y="2441212"/>
            <a:ext cx="2139950" cy="213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052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4C9C8-E626-9968-CD9F-F1B7BEEAEEF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FA0E42B-4D0F-D949-A523-102A5369DA3C}"/>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F1795ADC-10B6-4CB5-26F3-C8509E7DAB14}"/>
              </a:ext>
            </a:extLst>
          </p:cNvPr>
          <p:cNvSpPr>
            <a:spLocks noGrp="1"/>
          </p:cNvSpPr>
          <p:nvPr>
            <p:ph type="title"/>
          </p:nvPr>
        </p:nvSpPr>
        <p:spPr>
          <a:xfrm>
            <a:off x="750685" y="0"/>
            <a:ext cx="10458450" cy="1314450"/>
          </a:xfrm>
        </p:spPr>
        <p:txBody>
          <a:bodyPr>
            <a:noAutofit/>
          </a:bodyPr>
          <a:lstStyle/>
          <a:p>
            <a:pPr fontAlgn="base"/>
            <a:r>
              <a:rPr lang="fr-FR" sz="5400" dirty="0">
                <a:solidFill>
                  <a:schemeClr val="bg1"/>
                </a:solidFill>
                <a:latin typeface="+mn-lt"/>
                <a:cs typeface="AkayaKanadaka" panose="02010502080401010103" pitchFamily="2" charset="77"/>
              </a:rPr>
              <a:t> </a:t>
            </a:r>
            <a:r>
              <a:rPr lang="fr-FR" sz="5400" b="0" i="0" dirty="0">
                <a:solidFill>
                  <a:schemeClr val="bg1"/>
                </a:solidFill>
                <a:effectLst/>
                <a:latin typeface="+mn-lt"/>
                <a:cs typeface="AkayaKanadaka" panose="02010502080401010103" pitchFamily="2" charset="77"/>
              </a:rPr>
              <a:t>Conception</a:t>
            </a:r>
          </a:p>
        </p:txBody>
      </p:sp>
      <p:sp>
        <p:nvSpPr>
          <p:cNvPr id="3" name="Titre 1">
            <a:extLst>
              <a:ext uri="{FF2B5EF4-FFF2-40B4-BE49-F238E27FC236}">
                <a16:creationId xmlns:a16="http://schemas.microsoft.com/office/drawing/2014/main" id="{A6B1E661-5422-1693-A83E-3A88C8DC3076}"/>
              </a:ext>
            </a:extLst>
          </p:cNvPr>
          <p:cNvSpPr txBox="1">
            <a:spLocks/>
          </p:cNvSpPr>
          <p:nvPr/>
        </p:nvSpPr>
        <p:spPr>
          <a:xfrm>
            <a:off x="1182880" y="112676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Technologies utilisées :</a:t>
            </a:r>
          </a:p>
        </p:txBody>
      </p:sp>
      <p:sp>
        <p:nvSpPr>
          <p:cNvPr id="14" name="ZoneTexte 13">
            <a:extLst>
              <a:ext uri="{FF2B5EF4-FFF2-40B4-BE49-F238E27FC236}">
                <a16:creationId xmlns:a16="http://schemas.microsoft.com/office/drawing/2014/main" id="{ABE465FA-3B66-26C9-345B-AD8E25676CD9}"/>
              </a:ext>
            </a:extLst>
          </p:cNvPr>
          <p:cNvSpPr txBox="1"/>
          <p:nvPr/>
        </p:nvSpPr>
        <p:spPr>
          <a:xfrm>
            <a:off x="1182880" y="2539275"/>
            <a:ext cx="7774084" cy="3416320"/>
          </a:xfrm>
          <a:prstGeom prst="rect">
            <a:avLst/>
          </a:prstGeom>
          <a:noFill/>
        </p:spPr>
        <p:txBody>
          <a:bodyPr wrap="square">
            <a:spAutoFit/>
          </a:bodyPr>
          <a:lstStyle/>
          <a:p>
            <a:r>
              <a:rPr lang="fr-FR" sz="2400" dirty="0">
                <a:solidFill>
                  <a:schemeClr val="bg1"/>
                </a:solidFill>
              </a:rPr>
              <a:t>Infrastructure et déploiement :</a:t>
            </a:r>
          </a:p>
          <a:p>
            <a:endParaRPr lang="fr-FR" sz="2400" dirty="0">
              <a:solidFill>
                <a:schemeClr val="bg1"/>
              </a:solidFill>
            </a:endParaRPr>
          </a:p>
          <a:p>
            <a:r>
              <a:rPr lang="fr-FR" sz="2400" dirty="0">
                <a:solidFill>
                  <a:schemeClr val="bg1"/>
                </a:solidFill>
              </a:rPr>
              <a:t>Technologie : Docker pour la conteneurisation et </a:t>
            </a:r>
            <a:r>
              <a:rPr lang="fr-FR" sz="2400" dirty="0" err="1">
                <a:solidFill>
                  <a:schemeClr val="bg1"/>
                </a:solidFill>
              </a:rPr>
              <a:t>Kubernetes</a:t>
            </a:r>
            <a:r>
              <a:rPr lang="fr-FR" sz="2400" dirty="0">
                <a:solidFill>
                  <a:schemeClr val="bg1"/>
                </a:solidFill>
              </a:rPr>
              <a:t> pour l'orchestration des conteneurs.</a:t>
            </a:r>
          </a:p>
          <a:p>
            <a:endParaRPr lang="fr-FR" sz="2400" dirty="0">
              <a:solidFill>
                <a:schemeClr val="bg1"/>
              </a:solidFill>
            </a:endParaRPr>
          </a:p>
          <a:p>
            <a:r>
              <a:rPr lang="fr-FR" sz="2400" dirty="0">
                <a:solidFill>
                  <a:schemeClr val="bg1"/>
                </a:solidFill>
              </a:rPr>
              <a:t>Justification : Docker simplifie la création, le déploiement et l'exécution d'applications par conteneurs. </a:t>
            </a:r>
            <a:r>
              <a:rPr lang="fr-FR" sz="2400" dirty="0" err="1">
                <a:solidFill>
                  <a:schemeClr val="bg1"/>
                </a:solidFill>
              </a:rPr>
              <a:t>Kubernetes</a:t>
            </a:r>
            <a:r>
              <a:rPr lang="fr-FR" sz="2400" dirty="0">
                <a:solidFill>
                  <a:schemeClr val="bg1"/>
                </a:solidFill>
              </a:rPr>
              <a:t> permet une gestion automatique, une mise à l'échelle et un déploiement des conteneurs.</a:t>
            </a:r>
          </a:p>
        </p:txBody>
      </p:sp>
      <p:pic>
        <p:nvPicPr>
          <p:cNvPr id="4098" name="Picture 2">
            <a:extLst>
              <a:ext uri="{FF2B5EF4-FFF2-40B4-BE49-F238E27FC236}">
                <a16:creationId xmlns:a16="http://schemas.microsoft.com/office/drawing/2014/main" id="{E0D822DE-B9A2-177D-C96D-F26432DC162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8956964" y="2289901"/>
            <a:ext cx="2100964" cy="1796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7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E8F1A-4344-AFB4-633C-936451572A4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64535A5-73E8-5BBD-7E21-577814438E72}"/>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9920AEF0-B14B-AD4B-A3F9-3DFFA00FD7BA}"/>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Conception</a:t>
            </a:r>
          </a:p>
        </p:txBody>
      </p:sp>
      <p:sp>
        <p:nvSpPr>
          <p:cNvPr id="3" name="Titre 1">
            <a:extLst>
              <a:ext uri="{FF2B5EF4-FFF2-40B4-BE49-F238E27FC236}">
                <a16:creationId xmlns:a16="http://schemas.microsoft.com/office/drawing/2014/main" id="{FE63FB40-2546-4220-52C0-FB0922324C28}"/>
              </a:ext>
            </a:extLst>
          </p:cNvPr>
          <p:cNvSpPr txBox="1">
            <a:spLocks/>
          </p:cNvSpPr>
          <p:nvPr/>
        </p:nvSpPr>
        <p:spPr>
          <a:xfrm>
            <a:off x="1182880" y="1126762"/>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Technologies utilisées :</a:t>
            </a:r>
          </a:p>
        </p:txBody>
      </p:sp>
      <p:sp>
        <p:nvSpPr>
          <p:cNvPr id="14" name="ZoneTexte 13">
            <a:extLst>
              <a:ext uri="{FF2B5EF4-FFF2-40B4-BE49-F238E27FC236}">
                <a16:creationId xmlns:a16="http://schemas.microsoft.com/office/drawing/2014/main" id="{1934C1D5-E820-9BEC-ECFE-D7D711D67C4C}"/>
              </a:ext>
            </a:extLst>
          </p:cNvPr>
          <p:cNvSpPr txBox="1"/>
          <p:nvPr/>
        </p:nvSpPr>
        <p:spPr>
          <a:xfrm>
            <a:off x="1182880" y="2539275"/>
            <a:ext cx="7774084" cy="3046988"/>
          </a:xfrm>
          <a:prstGeom prst="rect">
            <a:avLst/>
          </a:prstGeom>
          <a:noFill/>
        </p:spPr>
        <p:txBody>
          <a:bodyPr wrap="square">
            <a:spAutoFit/>
          </a:bodyPr>
          <a:lstStyle/>
          <a:p>
            <a:r>
              <a:rPr lang="fr-FR" sz="2400" dirty="0">
                <a:solidFill>
                  <a:schemeClr val="bg1"/>
                </a:solidFill>
              </a:rPr>
              <a:t>Sécurité :</a:t>
            </a:r>
          </a:p>
          <a:p>
            <a:endParaRPr lang="fr-FR" sz="2400" dirty="0">
              <a:solidFill>
                <a:schemeClr val="bg1"/>
              </a:solidFill>
            </a:endParaRPr>
          </a:p>
          <a:p>
            <a:r>
              <a:rPr lang="fr-FR" sz="2400" dirty="0">
                <a:solidFill>
                  <a:schemeClr val="bg1"/>
                </a:solidFill>
              </a:rPr>
              <a:t>Technologie : </a:t>
            </a:r>
            <a:r>
              <a:rPr lang="fr-FR" sz="2400" dirty="0" err="1">
                <a:solidFill>
                  <a:schemeClr val="bg1"/>
                </a:solidFill>
              </a:rPr>
              <a:t>OAuth</a:t>
            </a:r>
            <a:r>
              <a:rPr lang="fr-FR" sz="2400" dirty="0">
                <a:solidFill>
                  <a:schemeClr val="bg1"/>
                </a:solidFill>
              </a:rPr>
              <a:t> pour l'authentification et SSL/TLS pour le cryptage des communications.</a:t>
            </a:r>
          </a:p>
          <a:p>
            <a:endParaRPr lang="fr-FR" sz="2400" dirty="0">
              <a:solidFill>
                <a:schemeClr val="bg1"/>
              </a:solidFill>
            </a:endParaRPr>
          </a:p>
          <a:p>
            <a:r>
              <a:rPr lang="fr-FR" sz="2400" dirty="0">
                <a:solidFill>
                  <a:schemeClr val="bg1"/>
                </a:solidFill>
              </a:rPr>
              <a:t>Justification : </a:t>
            </a:r>
            <a:r>
              <a:rPr lang="fr-FR" sz="2400" dirty="0" err="1">
                <a:solidFill>
                  <a:schemeClr val="bg1"/>
                </a:solidFill>
              </a:rPr>
              <a:t>OAuth</a:t>
            </a:r>
            <a:r>
              <a:rPr lang="fr-FR" sz="2400" dirty="0">
                <a:solidFill>
                  <a:schemeClr val="bg1"/>
                </a:solidFill>
              </a:rPr>
              <a:t> supporte une authentification sécurisée et flexible, tandis que SSL/TLS assure une communication sécurisée entre clients et serveur.</a:t>
            </a:r>
          </a:p>
        </p:txBody>
      </p:sp>
      <p:pic>
        <p:nvPicPr>
          <p:cNvPr id="5" name="Graphique 4">
            <a:extLst>
              <a:ext uri="{FF2B5EF4-FFF2-40B4-BE49-F238E27FC236}">
                <a16:creationId xmlns:a16="http://schemas.microsoft.com/office/drawing/2014/main" id="{CD179B41-BFEF-60BA-8582-A2789320E6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26058" y="1926862"/>
            <a:ext cx="2297112" cy="2307367"/>
          </a:xfrm>
          <a:prstGeom prst="rect">
            <a:avLst/>
          </a:prstGeom>
        </p:spPr>
      </p:pic>
    </p:spTree>
    <p:extLst>
      <p:ext uri="{BB962C8B-B14F-4D97-AF65-F5344CB8AC3E}">
        <p14:creationId xmlns:p14="http://schemas.microsoft.com/office/powerpoint/2010/main" val="263567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889CB-3A91-AD53-5826-10F999E8E080}"/>
            </a:ext>
          </a:extLst>
        </p:cNvPr>
        <p:cNvGrpSpPr/>
        <p:nvPr/>
      </p:nvGrpSpPr>
      <p:grpSpPr>
        <a:xfrm>
          <a:off x="0" y="0"/>
          <a:ext cx="0" cy="0"/>
          <a:chOff x="0" y="0"/>
          <a:chExt cx="0" cy="0"/>
        </a:xfrm>
      </p:grpSpPr>
      <p:pic>
        <p:nvPicPr>
          <p:cNvPr id="6" name="Picture 3">
            <a:extLst>
              <a:ext uri="{FF2B5EF4-FFF2-40B4-BE49-F238E27FC236}">
                <a16:creationId xmlns:a16="http://schemas.microsoft.com/office/drawing/2014/main" id="{F2957944-A76A-BC40-700A-E27885508768}"/>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036B40FD-2A8A-53CE-1073-616EA64332FC}"/>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Conception</a:t>
            </a:r>
          </a:p>
        </p:txBody>
      </p:sp>
      <p:sp>
        <p:nvSpPr>
          <p:cNvPr id="3" name="Titre 1">
            <a:extLst>
              <a:ext uri="{FF2B5EF4-FFF2-40B4-BE49-F238E27FC236}">
                <a16:creationId xmlns:a16="http://schemas.microsoft.com/office/drawing/2014/main" id="{47A7E18D-B907-E35A-612E-44F6FB3C43E9}"/>
              </a:ext>
            </a:extLst>
          </p:cNvPr>
          <p:cNvSpPr txBox="1">
            <a:spLocks/>
          </p:cNvSpPr>
          <p:nvPr/>
        </p:nvSpPr>
        <p:spPr>
          <a:xfrm>
            <a:off x="1182880" y="1066604"/>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b="1" dirty="0">
                <a:solidFill>
                  <a:schemeClr val="bg1"/>
                </a:solidFill>
              </a:rPr>
              <a:t>Domain-Driven Design (DDD) :</a:t>
            </a:r>
          </a:p>
        </p:txBody>
      </p:sp>
      <p:sp>
        <p:nvSpPr>
          <p:cNvPr id="14" name="ZoneTexte 13">
            <a:extLst>
              <a:ext uri="{FF2B5EF4-FFF2-40B4-BE49-F238E27FC236}">
                <a16:creationId xmlns:a16="http://schemas.microsoft.com/office/drawing/2014/main" id="{F6B5E34C-D6B6-6640-EB7A-71F8FB2DEA4E}"/>
              </a:ext>
            </a:extLst>
          </p:cNvPr>
          <p:cNvSpPr txBox="1"/>
          <p:nvPr/>
        </p:nvSpPr>
        <p:spPr>
          <a:xfrm>
            <a:off x="1182880" y="1973790"/>
            <a:ext cx="7774084" cy="4524315"/>
          </a:xfrm>
          <a:prstGeom prst="rect">
            <a:avLst/>
          </a:prstGeom>
          <a:noFill/>
        </p:spPr>
        <p:txBody>
          <a:bodyPr wrap="square">
            <a:spAutoFit/>
          </a:bodyPr>
          <a:lstStyle/>
          <a:p>
            <a:r>
              <a:rPr lang="fr-FR" sz="2400" dirty="0">
                <a:solidFill>
                  <a:schemeClr val="bg1"/>
                </a:solidFill>
              </a:rPr>
              <a:t>Langage Ubiquitaire :</a:t>
            </a:r>
          </a:p>
          <a:p>
            <a:r>
              <a:rPr lang="fr-FR" sz="2400" dirty="0">
                <a:solidFill>
                  <a:schemeClr val="bg1"/>
                </a:solidFill>
              </a:rPr>
              <a:t>Vocabulaire du jeu :</a:t>
            </a:r>
          </a:p>
          <a:p>
            <a:endParaRPr lang="fr-FR" sz="2400" b="1" dirty="0">
              <a:solidFill>
                <a:schemeClr val="bg1"/>
              </a:solidFill>
            </a:endParaRPr>
          </a:p>
          <a:p>
            <a:r>
              <a:rPr lang="fr-FR" b="1" dirty="0">
                <a:solidFill>
                  <a:schemeClr val="bg1"/>
                </a:solidFill>
              </a:rPr>
              <a:t>Classes de Base:</a:t>
            </a:r>
          </a:p>
          <a:p>
            <a:endParaRPr lang="fr-FR" dirty="0">
              <a:solidFill>
                <a:schemeClr val="bg1"/>
              </a:solidFill>
            </a:endParaRPr>
          </a:p>
          <a:p>
            <a:r>
              <a:rPr lang="fr-FR" b="1" dirty="0">
                <a:solidFill>
                  <a:schemeClr val="bg1"/>
                </a:solidFill>
              </a:rPr>
              <a:t>    </a:t>
            </a:r>
            <a:r>
              <a:rPr lang="fr-FR" b="1" dirty="0" err="1">
                <a:solidFill>
                  <a:schemeClr val="bg1"/>
                </a:solidFill>
              </a:rPr>
              <a:t>Card</a:t>
            </a:r>
            <a:r>
              <a:rPr lang="fr-FR" dirty="0">
                <a:solidFill>
                  <a:schemeClr val="bg1"/>
                </a:solidFill>
              </a:rPr>
              <a:t>: Classe de base pour tous les éléments jouables. Elle peut inclure des attributs communs comme le nom de la carte et le coût en mana pour l'utiliser.</a:t>
            </a:r>
          </a:p>
          <a:p>
            <a:endParaRPr lang="fr-FR" dirty="0">
              <a:solidFill>
                <a:schemeClr val="bg1"/>
              </a:solidFill>
            </a:endParaRPr>
          </a:p>
          <a:p>
            <a:r>
              <a:rPr lang="fr-FR" b="1" dirty="0">
                <a:solidFill>
                  <a:schemeClr val="bg1"/>
                </a:solidFill>
              </a:rPr>
              <a:t>    </a:t>
            </a:r>
            <a:r>
              <a:rPr lang="fr-FR" b="1" dirty="0" err="1">
                <a:solidFill>
                  <a:schemeClr val="bg1"/>
                </a:solidFill>
              </a:rPr>
              <a:t>Minion</a:t>
            </a:r>
            <a:r>
              <a:rPr lang="fr-FR" b="1" dirty="0">
                <a:solidFill>
                  <a:schemeClr val="bg1"/>
                </a:solidFill>
              </a:rPr>
              <a:t> et </a:t>
            </a:r>
            <a:r>
              <a:rPr lang="fr-FR" b="1" dirty="0" err="1">
                <a:solidFill>
                  <a:schemeClr val="bg1"/>
                </a:solidFill>
              </a:rPr>
              <a:t>Spell</a:t>
            </a:r>
            <a:r>
              <a:rPr lang="fr-FR" b="1" dirty="0">
                <a:solidFill>
                  <a:schemeClr val="bg1"/>
                </a:solidFill>
              </a:rPr>
              <a:t>: </a:t>
            </a:r>
            <a:r>
              <a:rPr lang="fr-FR" dirty="0">
                <a:solidFill>
                  <a:schemeClr val="bg1"/>
                </a:solidFill>
              </a:rPr>
              <a:t>Sous-classes de </a:t>
            </a:r>
            <a:r>
              <a:rPr lang="fr-FR" dirty="0" err="1">
                <a:solidFill>
                  <a:schemeClr val="bg1"/>
                </a:solidFill>
              </a:rPr>
              <a:t>Card</a:t>
            </a:r>
            <a:r>
              <a:rPr lang="fr-FR" dirty="0">
                <a:solidFill>
                  <a:schemeClr val="bg1"/>
                </a:solidFill>
              </a:rPr>
              <a:t>. Minions a des attributs comme les points d'attaque, les points de vie, un attribut Race, des effets etc. Sort, d'autre part, possède surtout un effet.</a:t>
            </a:r>
          </a:p>
          <a:p>
            <a:endParaRPr lang="fr-FR" dirty="0">
              <a:solidFill>
                <a:schemeClr val="bg1"/>
              </a:solidFill>
            </a:endParaRPr>
          </a:p>
          <a:p>
            <a:r>
              <a:rPr lang="fr-FR" dirty="0">
                <a:solidFill>
                  <a:schemeClr val="bg1"/>
                </a:solidFill>
              </a:rPr>
              <a:t>    </a:t>
            </a:r>
            <a:r>
              <a:rPr lang="fr-FR" b="1" dirty="0" err="1">
                <a:solidFill>
                  <a:schemeClr val="bg1"/>
                </a:solidFill>
              </a:rPr>
              <a:t>Effect</a:t>
            </a:r>
            <a:r>
              <a:rPr lang="fr-FR" dirty="0">
                <a:solidFill>
                  <a:schemeClr val="bg1"/>
                </a:solidFill>
              </a:rPr>
              <a:t>: Les effets peuvent être traités via le polymorphisme, en définissant une interface </a:t>
            </a:r>
            <a:r>
              <a:rPr lang="fr-FR" dirty="0" err="1">
                <a:solidFill>
                  <a:schemeClr val="bg1"/>
                </a:solidFill>
              </a:rPr>
              <a:t>Effect</a:t>
            </a:r>
            <a:r>
              <a:rPr lang="fr-FR" dirty="0">
                <a:solidFill>
                  <a:schemeClr val="bg1"/>
                </a:solidFill>
              </a:rPr>
              <a:t> avec une méthode Trigger() et Power() qui décrivent respectivement la condition de déclenchement et le pouvoir de l'effet lui-même.</a:t>
            </a:r>
          </a:p>
        </p:txBody>
      </p:sp>
      <p:pic>
        <p:nvPicPr>
          <p:cNvPr id="5" name="Image 4">
            <a:extLst>
              <a:ext uri="{FF2B5EF4-FFF2-40B4-BE49-F238E27FC236}">
                <a16:creationId xmlns:a16="http://schemas.microsoft.com/office/drawing/2014/main" id="{993F8990-7D8F-C3A4-F8C7-71540D5DDC6E}"/>
              </a:ext>
            </a:extLst>
          </p:cNvPr>
          <p:cNvPicPr>
            <a:picLocks noChangeAspect="1"/>
          </p:cNvPicPr>
          <p:nvPr/>
        </p:nvPicPr>
        <p:blipFill>
          <a:blip r:embed="rId4"/>
          <a:stretch>
            <a:fillRect/>
          </a:stretch>
        </p:blipFill>
        <p:spPr>
          <a:xfrm>
            <a:off x="8956964" y="2381054"/>
            <a:ext cx="2809875" cy="2735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4358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B3BEB0-2B84-0067-DB74-F73DB801E70E}"/>
            </a:ext>
          </a:extLst>
        </p:cNvPr>
        <p:cNvGrpSpPr/>
        <p:nvPr/>
      </p:nvGrpSpPr>
      <p:grpSpPr>
        <a:xfrm>
          <a:off x="0" y="0"/>
          <a:ext cx="0" cy="0"/>
          <a:chOff x="0" y="0"/>
          <a:chExt cx="0" cy="0"/>
        </a:xfrm>
      </p:grpSpPr>
      <p:pic>
        <p:nvPicPr>
          <p:cNvPr id="6" name="Picture 3">
            <a:extLst>
              <a:ext uri="{FF2B5EF4-FFF2-40B4-BE49-F238E27FC236}">
                <a16:creationId xmlns:a16="http://schemas.microsoft.com/office/drawing/2014/main" id="{A4B22B23-673F-21CC-BA1F-B7488F44A493}"/>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E111A8BA-6643-DC22-9820-6CA3F77A879E}"/>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Conception</a:t>
            </a:r>
          </a:p>
        </p:txBody>
      </p:sp>
      <p:sp>
        <p:nvSpPr>
          <p:cNvPr id="3" name="Titre 1">
            <a:extLst>
              <a:ext uri="{FF2B5EF4-FFF2-40B4-BE49-F238E27FC236}">
                <a16:creationId xmlns:a16="http://schemas.microsoft.com/office/drawing/2014/main" id="{C8E2D202-3019-37F1-DB56-B3B45F913CB2}"/>
              </a:ext>
            </a:extLst>
          </p:cNvPr>
          <p:cNvSpPr txBox="1">
            <a:spLocks/>
          </p:cNvSpPr>
          <p:nvPr/>
        </p:nvSpPr>
        <p:spPr>
          <a:xfrm>
            <a:off x="1182880" y="1066604"/>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b="1" dirty="0">
                <a:solidFill>
                  <a:schemeClr val="bg1"/>
                </a:solidFill>
              </a:rPr>
              <a:t>Domain-Driven Design (DDD) :</a:t>
            </a:r>
          </a:p>
        </p:txBody>
      </p:sp>
      <p:sp>
        <p:nvSpPr>
          <p:cNvPr id="14" name="ZoneTexte 13">
            <a:extLst>
              <a:ext uri="{FF2B5EF4-FFF2-40B4-BE49-F238E27FC236}">
                <a16:creationId xmlns:a16="http://schemas.microsoft.com/office/drawing/2014/main" id="{60589012-AD61-E7BC-B2CF-7EA335EFAD6D}"/>
              </a:ext>
            </a:extLst>
          </p:cNvPr>
          <p:cNvSpPr txBox="1"/>
          <p:nvPr/>
        </p:nvSpPr>
        <p:spPr>
          <a:xfrm>
            <a:off x="274320" y="1689310"/>
            <a:ext cx="8682644" cy="4401205"/>
          </a:xfrm>
          <a:prstGeom prst="rect">
            <a:avLst/>
          </a:prstGeom>
          <a:noFill/>
        </p:spPr>
        <p:txBody>
          <a:bodyPr wrap="square">
            <a:spAutoFit/>
          </a:bodyPr>
          <a:lstStyle/>
          <a:p>
            <a:r>
              <a:rPr lang="fr-FR" sz="2400" b="1" dirty="0">
                <a:solidFill>
                  <a:schemeClr val="bg1"/>
                </a:solidFill>
              </a:rPr>
              <a:t>Langage Ubiquitaire :</a:t>
            </a:r>
          </a:p>
          <a:p>
            <a:r>
              <a:rPr lang="fr-FR" sz="1600" b="1" dirty="0">
                <a:solidFill>
                  <a:schemeClr val="bg1"/>
                </a:solidFill>
              </a:rPr>
              <a:t>Alliés : </a:t>
            </a:r>
            <a:r>
              <a:rPr lang="fr-FR" sz="1600" dirty="0">
                <a:solidFill>
                  <a:schemeClr val="bg1"/>
                </a:solidFill>
              </a:rPr>
              <a:t>ceux de votre côté du terrain.</a:t>
            </a:r>
          </a:p>
          <a:p>
            <a:r>
              <a:rPr lang="fr-FR" sz="1600" b="1" dirty="0">
                <a:solidFill>
                  <a:schemeClr val="bg1"/>
                </a:solidFill>
              </a:rPr>
              <a:t>Ennemis : </a:t>
            </a:r>
            <a:r>
              <a:rPr lang="fr-FR" sz="1600" dirty="0">
                <a:solidFill>
                  <a:schemeClr val="bg1"/>
                </a:solidFill>
              </a:rPr>
              <a:t>ceux du côté adverse du terrain.</a:t>
            </a:r>
          </a:p>
          <a:p>
            <a:r>
              <a:rPr lang="fr-FR" sz="1600" b="1" dirty="0">
                <a:solidFill>
                  <a:schemeClr val="bg1"/>
                </a:solidFill>
              </a:rPr>
              <a:t>Adjacent / à côté de : </a:t>
            </a:r>
            <a:r>
              <a:rPr lang="fr-FR" sz="1600" dirty="0">
                <a:solidFill>
                  <a:schemeClr val="bg1"/>
                </a:solidFill>
              </a:rPr>
              <a:t>les serviteurs à droite et à gauche d'un serviteur.</a:t>
            </a:r>
          </a:p>
          <a:p>
            <a:endParaRPr lang="fr-FR" sz="1600" dirty="0">
              <a:solidFill>
                <a:schemeClr val="bg1"/>
              </a:solidFill>
            </a:endParaRPr>
          </a:p>
          <a:p>
            <a:r>
              <a:rPr lang="fr-FR" b="1" dirty="0">
                <a:solidFill>
                  <a:schemeClr val="bg1"/>
                </a:solidFill>
              </a:rPr>
              <a:t>Trigger: </a:t>
            </a:r>
          </a:p>
          <a:p>
            <a:r>
              <a:rPr lang="fr-FR" sz="1600" b="1" dirty="0">
                <a:solidFill>
                  <a:schemeClr val="bg1"/>
                </a:solidFill>
              </a:rPr>
              <a:t>Débarquement : </a:t>
            </a:r>
            <a:r>
              <a:rPr lang="fr-FR" sz="1600" dirty="0">
                <a:solidFill>
                  <a:schemeClr val="bg1"/>
                </a:solidFill>
              </a:rPr>
              <a:t>L'effet qui suit se déclenche uniquement lorsque vous posez le serviteur sur le plateau.</a:t>
            </a:r>
          </a:p>
          <a:p>
            <a:r>
              <a:rPr lang="fr-FR" sz="1600" b="1" dirty="0">
                <a:solidFill>
                  <a:schemeClr val="bg1"/>
                </a:solidFill>
              </a:rPr>
              <a:t>Héritage éternelle : </a:t>
            </a:r>
            <a:r>
              <a:rPr lang="fr-FR" sz="1600" dirty="0">
                <a:solidFill>
                  <a:schemeClr val="bg1"/>
                </a:solidFill>
              </a:rPr>
              <a:t>L'effet qui suit se déclenche uniquement lorsque le serviteur décède.</a:t>
            </a:r>
          </a:p>
          <a:p>
            <a:r>
              <a:rPr lang="fr-FR" sz="1600" b="1" dirty="0">
                <a:solidFill>
                  <a:schemeClr val="bg1"/>
                </a:solidFill>
              </a:rPr>
              <a:t>Renaissance : </a:t>
            </a:r>
            <a:r>
              <a:rPr lang="fr-FR" sz="1600" dirty="0">
                <a:solidFill>
                  <a:schemeClr val="bg1"/>
                </a:solidFill>
              </a:rPr>
              <a:t>L'effet qui suit se déclenche uniquement lorsque le serviteur revient sur le terrain la deuxième fois.</a:t>
            </a:r>
          </a:p>
          <a:p>
            <a:r>
              <a:rPr lang="fr-FR" sz="1600" b="1" dirty="0">
                <a:solidFill>
                  <a:schemeClr val="bg1"/>
                </a:solidFill>
              </a:rPr>
              <a:t>Vengeance : </a:t>
            </a:r>
            <a:r>
              <a:rPr lang="fr-FR" sz="1600" dirty="0">
                <a:solidFill>
                  <a:schemeClr val="bg1"/>
                </a:solidFill>
              </a:rPr>
              <a:t>L'effet qui suit se déclenche uniquement lorsque le serviteur est blessé, c'est-à-dire moins que son max </a:t>
            </a:r>
            <a:r>
              <a:rPr lang="fr-FR" sz="1600" dirty="0" err="1">
                <a:solidFill>
                  <a:schemeClr val="bg1"/>
                </a:solidFill>
              </a:rPr>
              <a:t>health</a:t>
            </a:r>
            <a:r>
              <a:rPr lang="fr-FR" sz="1600" dirty="0">
                <a:solidFill>
                  <a:schemeClr val="bg1"/>
                </a:solidFill>
              </a:rPr>
              <a:t>.</a:t>
            </a:r>
          </a:p>
          <a:p>
            <a:r>
              <a:rPr lang="fr-FR" sz="1600" b="1" dirty="0">
                <a:solidFill>
                  <a:schemeClr val="bg1"/>
                </a:solidFill>
              </a:rPr>
              <a:t>Riposte : </a:t>
            </a:r>
            <a:r>
              <a:rPr lang="fr-FR" sz="1600" dirty="0">
                <a:solidFill>
                  <a:schemeClr val="bg1"/>
                </a:solidFill>
              </a:rPr>
              <a:t>L'effet qui suit se déclenche à chaque fois que le serviteur est frappé ou ciblé par un sort.</a:t>
            </a:r>
          </a:p>
          <a:p>
            <a:r>
              <a:rPr lang="fr-FR" sz="1600" b="1" dirty="0">
                <a:solidFill>
                  <a:schemeClr val="bg1"/>
                </a:solidFill>
              </a:rPr>
              <a:t>Synchronie : </a:t>
            </a:r>
            <a:r>
              <a:rPr lang="fr-FR" sz="1600" dirty="0">
                <a:solidFill>
                  <a:schemeClr val="bg1"/>
                </a:solidFill>
              </a:rPr>
              <a:t>L'effet qui suit se déclenche à chaque utilisation de votre capacité de Héros.</a:t>
            </a:r>
          </a:p>
          <a:p>
            <a:r>
              <a:rPr lang="fr-FR" sz="1600" b="1" dirty="0">
                <a:solidFill>
                  <a:schemeClr val="bg1"/>
                </a:solidFill>
              </a:rPr>
              <a:t>Enchaînement:  </a:t>
            </a:r>
            <a:r>
              <a:rPr lang="fr-FR" sz="1600" dirty="0">
                <a:solidFill>
                  <a:schemeClr val="bg1"/>
                </a:solidFill>
              </a:rPr>
              <a:t>L'effet qui suit se déclenche uniquement lorsque une autre carte fut invoqué avant dans le même tour.</a:t>
            </a:r>
          </a:p>
        </p:txBody>
      </p:sp>
      <p:pic>
        <p:nvPicPr>
          <p:cNvPr id="5" name="Image 4">
            <a:extLst>
              <a:ext uri="{FF2B5EF4-FFF2-40B4-BE49-F238E27FC236}">
                <a16:creationId xmlns:a16="http://schemas.microsoft.com/office/drawing/2014/main" id="{DFF64C34-A297-C8C5-72BF-017A73C8CCC4}"/>
              </a:ext>
            </a:extLst>
          </p:cNvPr>
          <p:cNvPicPr>
            <a:picLocks noChangeAspect="1"/>
          </p:cNvPicPr>
          <p:nvPr/>
        </p:nvPicPr>
        <p:blipFill>
          <a:blip r:embed="rId4"/>
          <a:stretch>
            <a:fillRect/>
          </a:stretch>
        </p:blipFill>
        <p:spPr>
          <a:xfrm>
            <a:off x="8956964" y="2381054"/>
            <a:ext cx="2809875" cy="2735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2606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DA271-A925-C2F1-4544-F7C205384ECF}"/>
            </a:ext>
          </a:extLst>
        </p:cNvPr>
        <p:cNvGrpSpPr/>
        <p:nvPr/>
      </p:nvGrpSpPr>
      <p:grpSpPr>
        <a:xfrm>
          <a:off x="0" y="0"/>
          <a:ext cx="0" cy="0"/>
          <a:chOff x="0" y="0"/>
          <a:chExt cx="0" cy="0"/>
        </a:xfrm>
      </p:grpSpPr>
      <p:pic>
        <p:nvPicPr>
          <p:cNvPr id="6" name="Picture 3">
            <a:extLst>
              <a:ext uri="{FF2B5EF4-FFF2-40B4-BE49-F238E27FC236}">
                <a16:creationId xmlns:a16="http://schemas.microsoft.com/office/drawing/2014/main" id="{5C871B45-5152-0312-EFDE-FD201460DE67}"/>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15CD20BA-3C49-35D7-6195-D4854CADA8E2}"/>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Conception</a:t>
            </a:r>
          </a:p>
        </p:txBody>
      </p:sp>
      <p:sp>
        <p:nvSpPr>
          <p:cNvPr id="3" name="Titre 1">
            <a:extLst>
              <a:ext uri="{FF2B5EF4-FFF2-40B4-BE49-F238E27FC236}">
                <a16:creationId xmlns:a16="http://schemas.microsoft.com/office/drawing/2014/main" id="{7A414F37-52AD-4935-6B72-933386BB8B36}"/>
              </a:ext>
            </a:extLst>
          </p:cNvPr>
          <p:cNvSpPr txBox="1">
            <a:spLocks/>
          </p:cNvSpPr>
          <p:nvPr/>
        </p:nvSpPr>
        <p:spPr>
          <a:xfrm>
            <a:off x="1182880" y="1066604"/>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b="1" dirty="0">
                <a:solidFill>
                  <a:schemeClr val="bg1"/>
                </a:solidFill>
              </a:rPr>
              <a:t>Domain-Driven Design (DDD) :</a:t>
            </a:r>
          </a:p>
        </p:txBody>
      </p:sp>
      <p:sp>
        <p:nvSpPr>
          <p:cNvPr id="14" name="ZoneTexte 13">
            <a:extLst>
              <a:ext uri="{FF2B5EF4-FFF2-40B4-BE49-F238E27FC236}">
                <a16:creationId xmlns:a16="http://schemas.microsoft.com/office/drawing/2014/main" id="{B0B1E55C-FB58-E63D-5761-56A7676A1B94}"/>
              </a:ext>
            </a:extLst>
          </p:cNvPr>
          <p:cNvSpPr txBox="1"/>
          <p:nvPr/>
        </p:nvSpPr>
        <p:spPr>
          <a:xfrm>
            <a:off x="274320" y="1689310"/>
            <a:ext cx="8682644" cy="3508653"/>
          </a:xfrm>
          <a:prstGeom prst="rect">
            <a:avLst/>
          </a:prstGeom>
          <a:noFill/>
        </p:spPr>
        <p:txBody>
          <a:bodyPr wrap="square">
            <a:spAutoFit/>
          </a:bodyPr>
          <a:lstStyle/>
          <a:p>
            <a:r>
              <a:rPr lang="fr-FR" sz="2400" b="1" dirty="0">
                <a:solidFill>
                  <a:schemeClr val="bg1"/>
                </a:solidFill>
              </a:rPr>
              <a:t>Langage Ubiquitaire :</a:t>
            </a:r>
          </a:p>
          <a:p>
            <a:r>
              <a:rPr lang="fr-FR" sz="2000" b="1" dirty="0">
                <a:solidFill>
                  <a:schemeClr val="bg1"/>
                </a:solidFill>
              </a:rPr>
              <a:t>Power :</a:t>
            </a:r>
          </a:p>
          <a:p>
            <a:endParaRPr lang="fr-FR" sz="1600" dirty="0">
              <a:solidFill>
                <a:schemeClr val="bg1"/>
              </a:solidFill>
            </a:endParaRPr>
          </a:p>
          <a:p>
            <a:r>
              <a:rPr lang="fr-FR" b="1" dirty="0">
                <a:solidFill>
                  <a:schemeClr val="bg1"/>
                </a:solidFill>
              </a:rPr>
              <a:t>Invocation : </a:t>
            </a:r>
            <a:r>
              <a:rPr lang="fr-FR" dirty="0">
                <a:solidFill>
                  <a:schemeClr val="bg1"/>
                </a:solidFill>
              </a:rPr>
              <a:t>fait apparaître 3 cartes aléatoires devant le joueur qui doit en choisir une.</a:t>
            </a:r>
          </a:p>
          <a:p>
            <a:r>
              <a:rPr lang="fr-FR" b="1" dirty="0">
                <a:solidFill>
                  <a:schemeClr val="bg1"/>
                </a:solidFill>
              </a:rPr>
              <a:t>+X Arcane : </a:t>
            </a:r>
            <a:r>
              <a:rPr lang="fr-FR" dirty="0">
                <a:solidFill>
                  <a:schemeClr val="bg1"/>
                </a:solidFill>
              </a:rPr>
              <a:t>Ajoute un bonus de X dégâts à vos sorts.</a:t>
            </a:r>
          </a:p>
          <a:p>
            <a:r>
              <a:rPr lang="fr-FR" b="1" dirty="0">
                <a:solidFill>
                  <a:schemeClr val="bg1"/>
                </a:solidFill>
              </a:rPr>
              <a:t>+X Force : </a:t>
            </a:r>
            <a:r>
              <a:rPr lang="fr-FR" dirty="0">
                <a:solidFill>
                  <a:schemeClr val="bg1"/>
                </a:solidFill>
              </a:rPr>
              <a:t>Ajoute un bonus de X dégâts à vos serviteurs.</a:t>
            </a:r>
          </a:p>
          <a:p>
            <a:r>
              <a:rPr lang="fr-FR" b="1" dirty="0">
                <a:solidFill>
                  <a:schemeClr val="bg1"/>
                </a:solidFill>
              </a:rPr>
              <a:t>Vampirisme : </a:t>
            </a:r>
            <a:r>
              <a:rPr lang="fr-FR" dirty="0">
                <a:solidFill>
                  <a:schemeClr val="bg1"/>
                </a:solidFill>
              </a:rPr>
              <a:t>Récupère autant de points de vie que de dégâts infligés. Quand il frappe le Héros adverse, soigne notre Héros à la place.</a:t>
            </a:r>
          </a:p>
          <a:p>
            <a:r>
              <a:rPr lang="fr-FR" b="1" dirty="0">
                <a:solidFill>
                  <a:schemeClr val="bg1"/>
                </a:solidFill>
              </a:rPr>
              <a:t>Rage sanguinaire : </a:t>
            </a:r>
            <a:r>
              <a:rPr lang="fr-FR" dirty="0">
                <a:solidFill>
                  <a:schemeClr val="bg1"/>
                </a:solidFill>
              </a:rPr>
              <a:t>Si il tue un serviteur, il frappe également le héros ennemi directement aussi.</a:t>
            </a:r>
          </a:p>
          <a:p>
            <a:r>
              <a:rPr lang="fr-FR" b="1" dirty="0">
                <a:solidFill>
                  <a:schemeClr val="bg1"/>
                </a:solidFill>
              </a:rPr>
              <a:t>Aura de bravoure : </a:t>
            </a:r>
            <a:r>
              <a:rPr lang="fr-FR" dirty="0">
                <a:solidFill>
                  <a:schemeClr val="bg1"/>
                </a:solidFill>
              </a:rPr>
              <a:t>Donne +1 / +1 aux serviteurs adjacents</a:t>
            </a:r>
          </a:p>
          <a:p>
            <a:r>
              <a:rPr lang="fr-FR" b="1" dirty="0">
                <a:solidFill>
                  <a:schemeClr val="bg1"/>
                </a:solidFill>
              </a:rPr>
              <a:t>Eau de jouvence : </a:t>
            </a:r>
            <a:r>
              <a:rPr lang="fr-FR" dirty="0">
                <a:solidFill>
                  <a:schemeClr val="bg1"/>
                </a:solidFill>
              </a:rPr>
              <a:t>Récupère tout son max </a:t>
            </a:r>
            <a:r>
              <a:rPr lang="fr-FR" dirty="0" err="1">
                <a:solidFill>
                  <a:schemeClr val="bg1"/>
                </a:solidFill>
              </a:rPr>
              <a:t>health</a:t>
            </a:r>
            <a:r>
              <a:rPr lang="fr-FR" dirty="0">
                <a:solidFill>
                  <a:schemeClr val="bg1"/>
                </a:solidFill>
              </a:rPr>
              <a:t> si il survit au tour.</a:t>
            </a:r>
          </a:p>
        </p:txBody>
      </p:sp>
      <p:pic>
        <p:nvPicPr>
          <p:cNvPr id="5" name="Image 4">
            <a:extLst>
              <a:ext uri="{FF2B5EF4-FFF2-40B4-BE49-F238E27FC236}">
                <a16:creationId xmlns:a16="http://schemas.microsoft.com/office/drawing/2014/main" id="{A7B40D43-45E2-2D3D-954F-A3140370B9AE}"/>
              </a:ext>
            </a:extLst>
          </p:cNvPr>
          <p:cNvPicPr>
            <a:picLocks noChangeAspect="1"/>
          </p:cNvPicPr>
          <p:nvPr/>
        </p:nvPicPr>
        <p:blipFill>
          <a:blip r:embed="rId4"/>
          <a:stretch>
            <a:fillRect/>
          </a:stretch>
        </p:blipFill>
        <p:spPr>
          <a:xfrm>
            <a:off x="8956964" y="2381054"/>
            <a:ext cx="2809875" cy="27352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6712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309E96-8729-7FF5-B4C7-6F37287E365F}"/>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3D8D0990-E8BA-5DF7-459B-0A2D1E096936}"/>
              </a:ext>
            </a:extLst>
          </p:cNvPr>
          <p:cNvPicPr>
            <a:picLocks noChangeAspect="1"/>
          </p:cNvPicPr>
          <p:nvPr/>
        </p:nvPicPr>
        <p:blipFill>
          <a:blip r:embed="rId3"/>
          <a:srcRect/>
          <a:stretch/>
        </p:blipFill>
        <p:spPr>
          <a:xfrm>
            <a:off x="-57150" y="-19469"/>
            <a:ext cx="12306300" cy="6896937"/>
          </a:xfrm>
          <a:prstGeom prst="rect">
            <a:avLst/>
          </a:prstGeom>
        </p:spPr>
      </p:pic>
      <p:pic>
        <p:nvPicPr>
          <p:cNvPr id="9" name="Image 8">
            <a:extLst>
              <a:ext uri="{FF2B5EF4-FFF2-40B4-BE49-F238E27FC236}">
                <a16:creationId xmlns:a16="http://schemas.microsoft.com/office/drawing/2014/main" id="{0BD1DF6C-A8FC-FE46-5174-9E3FB49CB39D}"/>
              </a:ext>
            </a:extLst>
          </p:cNvPr>
          <p:cNvPicPr>
            <a:picLocks noChangeAspect="1"/>
          </p:cNvPicPr>
          <p:nvPr/>
        </p:nvPicPr>
        <p:blipFill rotWithShape="1">
          <a:blip r:embed="rId4"/>
          <a:srcRect t="29084" b="43687"/>
          <a:stretch/>
        </p:blipFill>
        <p:spPr>
          <a:xfrm>
            <a:off x="1950814" y="2300287"/>
            <a:ext cx="8290371" cy="2257425"/>
          </a:xfrm>
          <a:prstGeom prst="rect">
            <a:avLst/>
          </a:prstGeom>
        </p:spPr>
      </p:pic>
      <p:sp>
        <p:nvSpPr>
          <p:cNvPr id="2" name="Titre 1">
            <a:extLst>
              <a:ext uri="{FF2B5EF4-FFF2-40B4-BE49-F238E27FC236}">
                <a16:creationId xmlns:a16="http://schemas.microsoft.com/office/drawing/2014/main" id="{CA779D32-B67F-488A-F59C-993C94E88DEB}"/>
              </a:ext>
            </a:extLst>
          </p:cNvPr>
          <p:cNvSpPr>
            <a:spLocks noGrp="1"/>
          </p:cNvSpPr>
          <p:nvPr>
            <p:ph type="title"/>
          </p:nvPr>
        </p:nvSpPr>
        <p:spPr>
          <a:xfrm>
            <a:off x="838199" y="2637629"/>
            <a:ext cx="10515600" cy="1325563"/>
          </a:xfrm>
        </p:spPr>
        <p:txBody>
          <a:bodyPr>
            <a:normAutofit/>
          </a:bodyPr>
          <a:lstStyle/>
          <a:p>
            <a:pPr algn="ctr"/>
            <a:r>
              <a:rPr lang="fr-FR" sz="5400" dirty="0">
                <a:solidFill>
                  <a:srgbClr val="C00000"/>
                </a:solidFill>
                <a:latin typeface="Kino MT" pitchFamily="82" charset="77"/>
              </a:rPr>
              <a:t>Introduction</a:t>
            </a:r>
          </a:p>
        </p:txBody>
      </p:sp>
    </p:spTree>
    <p:extLst>
      <p:ext uri="{BB962C8B-B14F-4D97-AF65-F5344CB8AC3E}">
        <p14:creationId xmlns:p14="http://schemas.microsoft.com/office/powerpoint/2010/main" val="9644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4C28A-2FF6-3026-4AF3-953094D70BA8}"/>
            </a:ext>
          </a:extLst>
        </p:cNvPr>
        <p:cNvGrpSpPr/>
        <p:nvPr/>
      </p:nvGrpSpPr>
      <p:grpSpPr>
        <a:xfrm>
          <a:off x="0" y="0"/>
          <a:ext cx="0" cy="0"/>
          <a:chOff x="0" y="0"/>
          <a:chExt cx="0" cy="0"/>
        </a:xfrm>
      </p:grpSpPr>
      <p:pic>
        <p:nvPicPr>
          <p:cNvPr id="6" name="Picture 3">
            <a:extLst>
              <a:ext uri="{FF2B5EF4-FFF2-40B4-BE49-F238E27FC236}">
                <a16:creationId xmlns:a16="http://schemas.microsoft.com/office/drawing/2014/main" id="{62D4863E-FD62-B772-22C6-10B40D861B99}"/>
              </a:ext>
            </a:extLst>
          </p:cNvPr>
          <p:cNvPicPr>
            <a:picLocks noChangeAspect="1"/>
          </p:cNvPicPr>
          <p:nvPr/>
        </p:nvPicPr>
        <p:blipFill rotWithShape="1">
          <a:blip r:embed="rId3">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2" name="Titre 1">
            <a:extLst>
              <a:ext uri="{FF2B5EF4-FFF2-40B4-BE49-F238E27FC236}">
                <a16:creationId xmlns:a16="http://schemas.microsoft.com/office/drawing/2014/main" id="{3015C458-C0F4-AB8B-BF71-69CCEA87A582}"/>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Conception</a:t>
            </a:r>
          </a:p>
        </p:txBody>
      </p:sp>
      <p:sp>
        <p:nvSpPr>
          <p:cNvPr id="3" name="Titre 1">
            <a:extLst>
              <a:ext uri="{FF2B5EF4-FFF2-40B4-BE49-F238E27FC236}">
                <a16:creationId xmlns:a16="http://schemas.microsoft.com/office/drawing/2014/main" id="{2073443F-9AFE-6CEF-438A-435978504CB3}"/>
              </a:ext>
            </a:extLst>
          </p:cNvPr>
          <p:cNvSpPr txBox="1">
            <a:spLocks/>
          </p:cNvSpPr>
          <p:nvPr/>
        </p:nvSpPr>
        <p:spPr>
          <a:xfrm>
            <a:off x="591321" y="1766766"/>
            <a:ext cx="9594059" cy="3715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800" b="1" dirty="0">
                <a:solidFill>
                  <a:schemeClr val="bg1"/>
                </a:solidFill>
              </a:rPr>
              <a:t>Exemple d’application des Principes SOLID</a:t>
            </a:r>
          </a:p>
          <a:p>
            <a:endParaRPr lang="fr-FR" sz="2000" dirty="0">
              <a:solidFill>
                <a:schemeClr val="bg1"/>
              </a:solidFill>
            </a:endParaRPr>
          </a:p>
          <a:p>
            <a:r>
              <a:rPr lang="fr-FR" sz="2000" dirty="0">
                <a:solidFill>
                  <a:schemeClr val="bg1"/>
                </a:solidFill>
              </a:rPr>
              <a:t>    </a:t>
            </a:r>
            <a:r>
              <a:rPr lang="fr-FR" sz="2000" b="1" dirty="0">
                <a:solidFill>
                  <a:schemeClr val="bg1"/>
                </a:solidFill>
              </a:rPr>
              <a:t>Single </a:t>
            </a:r>
            <a:r>
              <a:rPr lang="fr-FR" sz="2000" b="1" dirty="0" err="1">
                <a:solidFill>
                  <a:schemeClr val="bg1"/>
                </a:solidFill>
              </a:rPr>
              <a:t>Responsibility</a:t>
            </a:r>
            <a:r>
              <a:rPr lang="fr-FR" sz="2000" b="1" dirty="0">
                <a:solidFill>
                  <a:schemeClr val="bg1"/>
                </a:solidFill>
              </a:rPr>
              <a:t> </a:t>
            </a:r>
            <a:r>
              <a:rPr lang="fr-FR" sz="2000" b="1" dirty="0" err="1">
                <a:solidFill>
                  <a:schemeClr val="bg1"/>
                </a:solidFill>
              </a:rPr>
              <a:t>Principle</a:t>
            </a:r>
            <a:r>
              <a:rPr lang="fr-FR" sz="2000" b="1" dirty="0">
                <a:solidFill>
                  <a:schemeClr val="bg1"/>
                </a:solidFill>
              </a:rPr>
              <a:t> : </a:t>
            </a:r>
            <a:r>
              <a:rPr lang="fr-FR" sz="2000" dirty="0">
                <a:solidFill>
                  <a:schemeClr val="bg1"/>
                </a:solidFill>
              </a:rPr>
              <a:t>Chaque classe a une responsabilité unique. </a:t>
            </a:r>
            <a:r>
              <a:rPr lang="fr-FR" sz="2000" dirty="0" err="1">
                <a:solidFill>
                  <a:schemeClr val="bg1"/>
                </a:solidFill>
              </a:rPr>
              <a:t>Card</a:t>
            </a:r>
            <a:r>
              <a:rPr lang="fr-FR" sz="2000" dirty="0">
                <a:solidFill>
                  <a:schemeClr val="bg1"/>
                </a:solidFill>
              </a:rPr>
              <a:t> gère les attributs de base, Minions ajoute des spécificités des créatures comme les points de vie et d'attaque, etc.</a:t>
            </a:r>
          </a:p>
          <a:p>
            <a:endParaRPr lang="fr-FR" sz="2000" dirty="0">
              <a:solidFill>
                <a:schemeClr val="bg1"/>
              </a:solidFill>
            </a:endParaRPr>
          </a:p>
          <a:p>
            <a:r>
              <a:rPr lang="fr-FR" sz="2000" b="1" dirty="0">
                <a:solidFill>
                  <a:schemeClr val="bg1"/>
                </a:solidFill>
              </a:rPr>
              <a:t>    Open/</a:t>
            </a:r>
            <a:r>
              <a:rPr lang="fr-FR" sz="2000" b="1" dirty="0" err="1">
                <a:solidFill>
                  <a:schemeClr val="bg1"/>
                </a:solidFill>
              </a:rPr>
              <a:t>Closed</a:t>
            </a:r>
            <a:r>
              <a:rPr lang="fr-FR" sz="2000" b="1" dirty="0">
                <a:solidFill>
                  <a:schemeClr val="bg1"/>
                </a:solidFill>
              </a:rPr>
              <a:t> </a:t>
            </a:r>
            <a:r>
              <a:rPr lang="fr-FR" sz="2000" b="1" dirty="0" err="1">
                <a:solidFill>
                  <a:schemeClr val="bg1"/>
                </a:solidFill>
              </a:rPr>
              <a:t>Principle</a:t>
            </a:r>
            <a:r>
              <a:rPr lang="fr-FR" sz="2000" b="1" dirty="0">
                <a:solidFill>
                  <a:schemeClr val="bg1"/>
                </a:solidFill>
              </a:rPr>
              <a:t> : </a:t>
            </a:r>
            <a:r>
              <a:rPr lang="fr-FR" sz="2000" dirty="0">
                <a:solidFill>
                  <a:schemeClr val="bg1"/>
                </a:solidFill>
              </a:rPr>
              <a:t>Le système permet l'implémentation facile de nouvelles extension de cartes, races, ou effets sans avoir à modifier celles existantes. </a:t>
            </a:r>
          </a:p>
          <a:p>
            <a:endParaRPr lang="fr-FR" sz="2000" dirty="0">
              <a:solidFill>
                <a:schemeClr val="bg1"/>
              </a:solidFill>
            </a:endParaRPr>
          </a:p>
          <a:p>
            <a:r>
              <a:rPr lang="fr-FR" sz="2000" b="1" dirty="0">
                <a:solidFill>
                  <a:schemeClr val="bg1"/>
                </a:solidFill>
              </a:rPr>
              <a:t>    </a:t>
            </a:r>
            <a:r>
              <a:rPr lang="fr-FR" sz="2000" b="1" dirty="0" err="1">
                <a:solidFill>
                  <a:schemeClr val="bg1"/>
                </a:solidFill>
              </a:rPr>
              <a:t>Liskov</a:t>
            </a:r>
            <a:r>
              <a:rPr lang="fr-FR" sz="2000" b="1" dirty="0">
                <a:solidFill>
                  <a:schemeClr val="bg1"/>
                </a:solidFill>
              </a:rPr>
              <a:t> Substitution </a:t>
            </a:r>
            <a:r>
              <a:rPr lang="fr-FR" sz="2000" b="1" dirty="0" err="1">
                <a:solidFill>
                  <a:schemeClr val="bg1"/>
                </a:solidFill>
              </a:rPr>
              <a:t>Principle</a:t>
            </a:r>
            <a:r>
              <a:rPr lang="fr-FR" sz="2000" b="1" dirty="0">
                <a:solidFill>
                  <a:schemeClr val="bg1"/>
                </a:solidFill>
              </a:rPr>
              <a:t> : </a:t>
            </a:r>
            <a:r>
              <a:rPr lang="fr-FR" sz="2000" dirty="0">
                <a:solidFill>
                  <a:schemeClr val="bg1"/>
                </a:solidFill>
              </a:rPr>
              <a:t>Les sous-classes de </a:t>
            </a:r>
            <a:r>
              <a:rPr lang="fr-FR" sz="2000" dirty="0" err="1">
                <a:solidFill>
                  <a:schemeClr val="bg1"/>
                </a:solidFill>
              </a:rPr>
              <a:t>Card</a:t>
            </a:r>
            <a:r>
              <a:rPr lang="fr-FR" sz="2000" dirty="0">
                <a:solidFill>
                  <a:schemeClr val="bg1"/>
                </a:solidFill>
              </a:rPr>
              <a:t> peuvent être utilisées à la place de </a:t>
            </a:r>
            <a:r>
              <a:rPr lang="fr-FR" sz="2000" dirty="0" err="1">
                <a:solidFill>
                  <a:schemeClr val="bg1"/>
                </a:solidFill>
              </a:rPr>
              <a:t>Card</a:t>
            </a:r>
            <a:r>
              <a:rPr lang="fr-FR" sz="2000" dirty="0">
                <a:solidFill>
                  <a:schemeClr val="bg1"/>
                </a:solidFill>
              </a:rPr>
              <a:t> sans que cela ne casse le comportement du programme. Par exemple, là où le jeu attend une carte, un </a:t>
            </a:r>
            <a:r>
              <a:rPr lang="fr-FR" sz="2000" dirty="0" err="1">
                <a:solidFill>
                  <a:schemeClr val="bg1"/>
                </a:solidFill>
              </a:rPr>
              <a:t>Minion</a:t>
            </a:r>
            <a:r>
              <a:rPr lang="fr-FR" sz="2000" dirty="0">
                <a:solidFill>
                  <a:schemeClr val="bg1"/>
                </a:solidFill>
              </a:rPr>
              <a:t> ou un </a:t>
            </a:r>
            <a:r>
              <a:rPr lang="fr-FR" sz="2000" dirty="0" err="1">
                <a:solidFill>
                  <a:schemeClr val="bg1"/>
                </a:solidFill>
              </a:rPr>
              <a:t>Spell</a:t>
            </a:r>
            <a:r>
              <a:rPr lang="fr-FR" sz="2000" dirty="0">
                <a:solidFill>
                  <a:schemeClr val="bg1"/>
                </a:solidFill>
              </a:rPr>
              <a:t> peut être utilisé.</a:t>
            </a:r>
          </a:p>
          <a:p>
            <a:endParaRPr lang="fr-FR" sz="2000" dirty="0">
              <a:solidFill>
                <a:schemeClr val="bg1"/>
              </a:solidFill>
            </a:endParaRPr>
          </a:p>
          <a:p>
            <a:r>
              <a:rPr lang="fr-FR" sz="2000" dirty="0">
                <a:solidFill>
                  <a:schemeClr val="bg1"/>
                </a:solidFill>
              </a:rPr>
              <a:t>    </a:t>
            </a:r>
            <a:r>
              <a:rPr lang="fr-FR" sz="2000" b="1" dirty="0">
                <a:solidFill>
                  <a:schemeClr val="bg1"/>
                </a:solidFill>
              </a:rPr>
              <a:t>Interface </a:t>
            </a:r>
            <a:r>
              <a:rPr lang="fr-FR" sz="2000" b="1" dirty="0" err="1">
                <a:solidFill>
                  <a:schemeClr val="bg1"/>
                </a:solidFill>
              </a:rPr>
              <a:t>Segregation</a:t>
            </a:r>
            <a:r>
              <a:rPr lang="fr-FR" sz="2000" b="1" dirty="0">
                <a:solidFill>
                  <a:schemeClr val="bg1"/>
                </a:solidFill>
              </a:rPr>
              <a:t> </a:t>
            </a:r>
            <a:r>
              <a:rPr lang="fr-FR" sz="2000" b="1" dirty="0" err="1">
                <a:solidFill>
                  <a:schemeClr val="bg1"/>
                </a:solidFill>
              </a:rPr>
              <a:t>Principle</a:t>
            </a:r>
            <a:r>
              <a:rPr lang="fr-FR" sz="2000" b="1" dirty="0">
                <a:solidFill>
                  <a:schemeClr val="bg1"/>
                </a:solidFill>
              </a:rPr>
              <a:t> : </a:t>
            </a:r>
            <a:r>
              <a:rPr lang="fr-FR" sz="2000" dirty="0">
                <a:solidFill>
                  <a:schemeClr val="bg1"/>
                </a:solidFill>
              </a:rPr>
              <a:t>Les interfaces sont spécifiques et non surchargées.</a:t>
            </a:r>
          </a:p>
          <a:p>
            <a:endParaRPr lang="fr-FR" sz="2000" dirty="0">
              <a:solidFill>
                <a:schemeClr val="bg1"/>
              </a:solidFill>
            </a:endParaRPr>
          </a:p>
          <a:p>
            <a:r>
              <a:rPr lang="fr-FR" sz="2000" b="1" dirty="0">
                <a:solidFill>
                  <a:schemeClr val="bg1"/>
                </a:solidFill>
              </a:rPr>
              <a:t>    </a:t>
            </a:r>
            <a:r>
              <a:rPr lang="fr-FR" sz="2000" b="1" dirty="0" err="1">
                <a:solidFill>
                  <a:schemeClr val="bg1"/>
                </a:solidFill>
              </a:rPr>
              <a:t>Dependency</a:t>
            </a:r>
            <a:r>
              <a:rPr lang="fr-FR" sz="2000" b="1" dirty="0">
                <a:solidFill>
                  <a:schemeClr val="bg1"/>
                </a:solidFill>
              </a:rPr>
              <a:t> Inversion </a:t>
            </a:r>
            <a:r>
              <a:rPr lang="fr-FR" sz="2000" b="1" dirty="0" err="1">
                <a:solidFill>
                  <a:schemeClr val="bg1"/>
                </a:solidFill>
              </a:rPr>
              <a:t>Principle</a:t>
            </a:r>
            <a:r>
              <a:rPr lang="fr-FR" sz="2000" b="1" dirty="0">
                <a:solidFill>
                  <a:schemeClr val="bg1"/>
                </a:solidFill>
              </a:rPr>
              <a:t> : </a:t>
            </a:r>
            <a:r>
              <a:rPr lang="fr-FR" sz="2000" dirty="0">
                <a:solidFill>
                  <a:schemeClr val="bg1"/>
                </a:solidFill>
              </a:rPr>
              <a:t>Les détails d'implémentation, comme les effets des sorts, dépendent des abstractions (comme l'interface Effet) plutôt que l'inverse. Cela facilite l'ajout de nouveaux effets sans perturber les classes existantes.</a:t>
            </a:r>
          </a:p>
        </p:txBody>
      </p:sp>
      <p:pic>
        <p:nvPicPr>
          <p:cNvPr id="7" name="Image 6" descr="Une image contenant texte, carte de visite, Police, logo&#10;&#10;Description générée automatiquement">
            <a:extLst>
              <a:ext uri="{FF2B5EF4-FFF2-40B4-BE49-F238E27FC236}">
                <a16:creationId xmlns:a16="http://schemas.microsoft.com/office/drawing/2014/main" id="{87C24C9A-BEA0-5A8D-EB7A-D2A050C1E04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9418319" y="71120"/>
            <a:ext cx="2635345" cy="1695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225900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DC1B1-E03B-FA35-7021-C4373CBAE4D8}"/>
            </a:ext>
          </a:extLst>
        </p:cNvPr>
        <p:cNvGrpSpPr/>
        <p:nvPr/>
      </p:nvGrpSpPr>
      <p:grpSpPr>
        <a:xfrm>
          <a:off x="0" y="0"/>
          <a:ext cx="0" cy="0"/>
          <a:chOff x="0" y="0"/>
          <a:chExt cx="0" cy="0"/>
        </a:xfrm>
      </p:grpSpPr>
      <p:pic>
        <p:nvPicPr>
          <p:cNvPr id="5" name="Picture 3">
            <a:extLst>
              <a:ext uri="{FF2B5EF4-FFF2-40B4-BE49-F238E27FC236}">
                <a16:creationId xmlns:a16="http://schemas.microsoft.com/office/drawing/2014/main" id="{337E05D7-C640-9DE4-1077-DDF6F5973B10}"/>
              </a:ext>
            </a:extLst>
          </p:cNvPr>
          <p:cNvPicPr>
            <a:picLocks noChangeAspect="1"/>
          </p:cNvPicPr>
          <p:nvPr/>
        </p:nvPicPr>
        <p:blipFill rotWithShape="1">
          <a:blip r:embed="rId3">
            <a:extLst>
              <a:ext uri="{28A0092B-C50C-407E-A947-70E740481C1C}">
                <a14:useLocalDpi xmlns:a14="http://schemas.microsoft.com/office/drawing/2010/main" val="0"/>
              </a:ext>
            </a:extLst>
          </a:blip>
          <a:srcRect l="-192" t="7650" b="7650"/>
          <a:stretch/>
        </p:blipFill>
        <p:spPr>
          <a:xfrm>
            <a:off x="0" y="0"/>
            <a:ext cx="12168648" cy="6858000"/>
          </a:xfrm>
          <a:prstGeom prst="rect">
            <a:avLst/>
          </a:prstGeom>
        </p:spPr>
      </p:pic>
      <p:sp>
        <p:nvSpPr>
          <p:cNvPr id="2" name="Titre 1">
            <a:extLst>
              <a:ext uri="{FF2B5EF4-FFF2-40B4-BE49-F238E27FC236}">
                <a16:creationId xmlns:a16="http://schemas.microsoft.com/office/drawing/2014/main" id="{F7221BAC-BC5D-55CD-160C-C2072E3A704A}"/>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Développement</a:t>
            </a:r>
          </a:p>
        </p:txBody>
      </p:sp>
      <p:sp>
        <p:nvSpPr>
          <p:cNvPr id="3" name="Titre 1">
            <a:extLst>
              <a:ext uri="{FF2B5EF4-FFF2-40B4-BE49-F238E27FC236}">
                <a16:creationId xmlns:a16="http://schemas.microsoft.com/office/drawing/2014/main" id="{71B461C4-855C-01B5-406B-091B7C2774FB}"/>
              </a:ext>
            </a:extLst>
          </p:cNvPr>
          <p:cNvSpPr txBox="1">
            <a:spLocks/>
          </p:cNvSpPr>
          <p:nvPr/>
        </p:nvSpPr>
        <p:spPr>
          <a:xfrm>
            <a:off x="1182880" y="1066604"/>
            <a:ext cx="9594059" cy="5334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800" b="1" dirty="0" err="1">
                <a:solidFill>
                  <a:schemeClr val="bg1"/>
                </a:solidFill>
              </a:rPr>
              <a:t>Behavior</a:t>
            </a:r>
            <a:r>
              <a:rPr lang="fr-FR" sz="2800" b="1" dirty="0">
                <a:solidFill>
                  <a:schemeClr val="bg1"/>
                </a:solidFill>
              </a:rPr>
              <a:t>-Driven </a:t>
            </a:r>
            <a:r>
              <a:rPr lang="fr-FR" sz="2800" b="1" dirty="0" err="1">
                <a:solidFill>
                  <a:schemeClr val="bg1"/>
                </a:solidFill>
              </a:rPr>
              <a:t>Development</a:t>
            </a:r>
            <a:r>
              <a:rPr lang="fr-FR" sz="2800" b="1" dirty="0">
                <a:solidFill>
                  <a:schemeClr val="bg1"/>
                </a:solidFill>
              </a:rPr>
              <a:t> (BDD) :</a:t>
            </a:r>
          </a:p>
          <a:p>
            <a:r>
              <a:rPr lang="fr-FR" sz="2800" b="1" dirty="0">
                <a:solidFill>
                  <a:schemeClr val="bg1"/>
                </a:solidFill>
              </a:rPr>
              <a:t>Scénarios :</a:t>
            </a:r>
          </a:p>
          <a:p>
            <a:endParaRPr lang="fr-FR" sz="2400" dirty="0">
              <a:solidFill>
                <a:schemeClr val="bg1"/>
              </a:solidFill>
            </a:endParaRPr>
          </a:p>
          <a:p>
            <a:r>
              <a:rPr lang="fr-FR" sz="2400" b="1" dirty="0">
                <a:solidFill>
                  <a:schemeClr val="bg1"/>
                </a:solidFill>
              </a:rPr>
              <a:t>1: Inscription d'un nouvel utilisateur</a:t>
            </a:r>
          </a:p>
          <a:p>
            <a:r>
              <a:rPr lang="fr-FR" sz="2400" dirty="0">
                <a:solidFill>
                  <a:schemeClr val="bg1"/>
                </a:solidFill>
              </a:rPr>
              <a:t>Fonctionnalité: Inscription des utilisateurs</a:t>
            </a:r>
          </a:p>
          <a:p>
            <a:r>
              <a:rPr lang="fr-FR" sz="2400" dirty="0">
                <a:solidFill>
                  <a:schemeClr val="bg1"/>
                </a:solidFill>
              </a:rPr>
              <a:t> En tant que nouvel utilisateur</a:t>
            </a:r>
          </a:p>
          <a:p>
            <a:r>
              <a:rPr lang="fr-FR" sz="2400" dirty="0">
                <a:solidFill>
                  <a:schemeClr val="bg1"/>
                </a:solidFill>
              </a:rPr>
              <a:t> Je veux créer un compte</a:t>
            </a:r>
          </a:p>
          <a:p>
            <a:r>
              <a:rPr lang="fr-FR" sz="2400" dirty="0">
                <a:solidFill>
                  <a:schemeClr val="bg1"/>
                </a:solidFill>
              </a:rPr>
              <a:t> Afin de pouvoir jouer au </a:t>
            </a:r>
            <a:r>
              <a:rPr lang="fr-FR" sz="2400" dirty="0" err="1">
                <a:solidFill>
                  <a:schemeClr val="bg1"/>
                </a:solidFill>
              </a:rPr>
              <a:t>HearthStone</a:t>
            </a:r>
            <a:r>
              <a:rPr lang="fr-FR" sz="2400" dirty="0">
                <a:solidFill>
                  <a:schemeClr val="bg1"/>
                </a:solidFill>
              </a:rPr>
              <a:t> </a:t>
            </a:r>
            <a:r>
              <a:rPr lang="fr-FR" sz="2400" dirty="0" err="1">
                <a:solidFill>
                  <a:schemeClr val="bg1"/>
                </a:solidFill>
              </a:rPr>
              <a:t>Battleground</a:t>
            </a:r>
            <a:endParaRPr lang="fr-FR" sz="2400" dirty="0">
              <a:solidFill>
                <a:schemeClr val="bg1"/>
              </a:solidFill>
            </a:endParaRPr>
          </a:p>
          <a:p>
            <a:endParaRPr lang="fr-FR" sz="2400" dirty="0">
              <a:solidFill>
                <a:schemeClr val="bg1"/>
              </a:solidFill>
            </a:endParaRPr>
          </a:p>
          <a:p>
            <a:r>
              <a:rPr lang="fr-FR" sz="2400" dirty="0">
                <a:solidFill>
                  <a:schemeClr val="bg1"/>
                </a:solidFill>
              </a:rPr>
              <a:t> Scénario: Inscription réussie</a:t>
            </a:r>
          </a:p>
          <a:p>
            <a:r>
              <a:rPr lang="fr-FR" sz="2400" dirty="0">
                <a:solidFill>
                  <a:schemeClr val="bg1"/>
                </a:solidFill>
              </a:rPr>
              <a:t>   Étant donné que je suis sur la page d'inscription</a:t>
            </a:r>
          </a:p>
          <a:p>
            <a:r>
              <a:rPr lang="fr-FR" sz="2400" dirty="0">
                <a:solidFill>
                  <a:schemeClr val="bg1"/>
                </a:solidFill>
              </a:rPr>
              <a:t>   Quand je saisis un nom d'utilisateur unique et un mot de passe valide</a:t>
            </a:r>
          </a:p>
          <a:p>
            <a:r>
              <a:rPr lang="fr-FR" sz="2400" dirty="0">
                <a:solidFill>
                  <a:schemeClr val="bg1"/>
                </a:solidFill>
              </a:rPr>
              <a:t>   Et que je soumets le formulaire d'inscription</a:t>
            </a:r>
          </a:p>
          <a:p>
            <a:r>
              <a:rPr lang="fr-FR" sz="2400" dirty="0">
                <a:solidFill>
                  <a:schemeClr val="bg1"/>
                </a:solidFill>
              </a:rPr>
              <a:t>   Alors je reçois une confirmation d'inscription</a:t>
            </a:r>
          </a:p>
          <a:p>
            <a:r>
              <a:rPr lang="fr-FR" sz="2400" dirty="0">
                <a:solidFill>
                  <a:schemeClr val="bg1"/>
                </a:solidFill>
              </a:rPr>
              <a:t>   Et je suis redirigé vers la page de connexion</a:t>
            </a:r>
          </a:p>
        </p:txBody>
      </p:sp>
      <p:pic>
        <p:nvPicPr>
          <p:cNvPr id="4" name="Image 3">
            <a:extLst>
              <a:ext uri="{FF2B5EF4-FFF2-40B4-BE49-F238E27FC236}">
                <a16:creationId xmlns:a16="http://schemas.microsoft.com/office/drawing/2014/main" id="{BC65E9E7-59B0-8DA0-EFEC-0037A7C9BA8C}"/>
              </a:ext>
            </a:extLst>
          </p:cNvPr>
          <p:cNvPicPr>
            <a:picLocks noChangeAspect="1"/>
          </p:cNvPicPr>
          <p:nvPr/>
        </p:nvPicPr>
        <p:blipFill>
          <a:blip r:embed="rId4"/>
          <a:stretch>
            <a:fillRect/>
          </a:stretch>
        </p:blipFill>
        <p:spPr>
          <a:xfrm>
            <a:off x="9204960" y="149028"/>
            <a:ext cx="2607628" cy="2746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0561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E2B2C-A108-C908-15A5-D977053615D7}"/>
            </a:ext>
          </a:extLst>
        </p:cNvPr>
        <p:cNvGrpSpPr/>
        <p:nvPr/>
      </p:nvGrpSpPr>
      <p:grpSpPr>
        <a:xfrm>
          <a:off x="0" y="0"/>
          <a:ext cx="0" cy="0"/>
          <a:chOff x="0" y="0"/>
          <a:chExt cx="0" cy="0"/>
        </a:xfrm>
      </p:grpSpPr>
      <p:pic>
        <p:nvPicPr>
          <p:cNvPr id="5" name="Picture 3">
            <a:extLst>
              <a:ext uri="{FF2B5EF4-FFF2-40B4-BE49-F238E27FC236}">
                <a16:creationId xmlns:a16="http://schemas.microsoft.com/office/drawing/2014/main" id="{015A4AB1-7A2A-4836-E99D-A34D7AB629EF}"/>
              </a:ext>
            </a:extLst>
          </p:cNvPr>
          <p:cNvPicPr>
            <a:picLocks noChangeAspect="1"/>
          </p:cNvPicPr>
          <p:nvPr/>
        </p:nvPicPr>
        <p:blipFill rotWithShape="1">
          <a:blip r:embed="rId3">
            <a:extLst>
              <a:ext uri="{28A0092B-C50C-407E-A947-70E740481C1C}">
                <a14:useLocalDpi xmlns:a14="http://schemas.microsoft.com/office/drawing/2010/main" val="0"/>
              </a:ext>
            </a:extLst>
          </a:blip>
          <a:srcRect l="-192" t="7650" b="7650"/>
          <a:stretch/>
        </p:blipFill>
        <p:spPr>
          <a:xfrm>
            <a:off x="0" y="0"/>
            <a:ext cx="12168648" cy="6858000"/>
          </a:xfrm>
          <a:prstGeom prst="rect">
            <a:avLst/>
          </a:prstGeom>
        </p:spPr>
      </p:pic>
      <p:sp>
        <p:nvSpPr>
          <p:cNvPr id="2" name="Titre 1">
            <a:extLst>
              <a:ext uri="{FF2B5EF4-FFF2-40B4-BE49-F238E27FC236}">
                <a16:creationId xmlns:a16="http://schemas.microsoft.com/office/drawing/2014/main" id="{D8284255-948E-A044-0506-6E23FEA226CC}"/>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Développement</a:t>
            </a:r>
          </a:p>
        </p:txBody>
      </p:sp>
      <p:sp>
        <p:nvSpPr>
          <p:cNvPr id="3" name="Titre 1">
            <a:extLst>
              <a:ext uri="{FF2B5EF4-FFF2-40B4-BE49-F238E27FC236}">
                <a16:creationId xmlns:a16="http://schemas.microsoft.com/office/drawing/2014/main" id="{EED03B9C-911F-162C-5820-977B1D769372}"/>
              </a:ext>
            </a:extLst>
          </p:cNvPr>
          <p:cNvSpPr txBox="1">
            <a:spLocks/>
          </p:cNvSpPr>
          <p:nvPr/>
        </p:nvSpPr>
        <p:spPr>
          <a:xfrm>
            <a:off x="1182880" y="1419127"/>
            <a:ext cx="9594059" cy="5334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800" b="1" dirty="0" err="1">
                <a:solidFill>
                  <a:schemeClr val="bg1"/>
                </a:solidFill>
              </a:rPr>
              <a:t>Behavior</a:t>
            </a:r>
            <a:r>
              <a:rPr lang="fr-FR" sz="2800" b="1" dirty="0">
                <a:solidFill>
                  <a:schemeClr val="bg1"/>
                </a:solidFill>
              </a:rPr>
              <a:t>-Driven </a:t>
            </a:r>
            <a:r>
              <a:rPr lang="fr-FR" sz="2800" b="1" dirty="0" err="1">
                <a:solidFill>
                  <a:schemeClr val="bg1"/>
                </a:solidFill>
              </a:rPr>
              <a:t>Development</a:t>
            </a:r>
            <a:r>
              <a:rPr lang="fr-FR" sz="2800" b="1" dirty="0">
                <a:solidFill>
                  <a:schemeClr val="bg1"/>
                </a:solidFill>
              </a:rPr>
              <a:t> (BDD) :</a:t>
            </a:r>
          </a:p>
          <a:p>
            <a:endParaRPr lang="fr-FR" sz="2800" b="1" dirty="0">
              <a:solidFill>
                <a:schemeClr val="bg1"/>
              </a:solidFill>
            </a:endParaRPr>
          </a:p>
          <a:p>
            <a:r>
              <a:rPr lang="fr-FR" sz="2400" b="1" dirty="0">
                <a:solidFill>
                  <a:schemeClr val="bg1"/>
                </a:solidFill>
              </a:rPr>
              <a:t>2: </a:t>
            </a:r>
            <a:r>
              <a:rPr lang="fr-FR" sz="2400" b="1" dirty="0" err="1">
                <a:solidFill>
                  <a:schemeClr val="bg1"/>
                </a:solidFill>
              </a:rPr>
              <a:t>Matchmaking</a:t>
            </a:r>
            <a:r>
              <a:rPr lang="fr-FR" sz="2400" b="1" dirty="0">
                <a:solidFill>
                  <a:schemeClr val="bg1"/>
                </a:solidFill>
              </a:rPr>
              <a:t> Basé sur la Cote</a:t>
            </a:r>
          </a:p>
          <a:p>
            <a:r>
              <a:rPr lang="fr-FR" sz="2400" dirty="0">
                <a:solidFill>
                  <a:schemeClr val="bg1"/>
                </a:solidFill>
              </a:rPr>
              <a:t>Fonctionnalité: </a:t>
            </a:r>
            <a:r>
              <a:rPr lang="fr-FR" sz="2400" dirty="0" err="1">
                <a:solidFill>
                  <a:schemeClr val="bg1"/>
                </a:solidFill>
              </a:rPr>
              <a:t>Matchmaking</a:t>
            </a:r>
            <a:r>
              <a:rPr lang="fr-FR" sz="2400" dirty="0">
                <a:solidFill>
                  <a:schemeClr val="bg1"/>
                </a:solidFill>
              </a:rPr>
              <a:t> basé sur la cote</a:t>
            </a:r>
          </a:p>
          <a:p>
            <a:r>
              <a:rPr lang="fr-FR" sz="2400" dirty="0">
                <a:solidFill>
                  <a:schemeClr val="bg1"/>
                </a:solidFill>
              </a:rPr>
              <a:t> Afin d'assurer des parties équilibrées</a:t>
            </a:r>
          </a:p>
          <a:p>
            <a:r>
              <a:rPr lang="fr-FR" sz="2400" dirty="0">
                <a:solidFill>
                  <a:schemeClr val="bg1"/>
                </a:solidFill>
              </a:rPr>
              <a:t> En tant que joueur</a:t>
            </a:r>
          </a:p>
          <a:p>
            <a:r>
              <a:rPr lang="fr-FR" sz="2400" dirty="0">
                <a:solidFill>
                  <a:schemeClr val="bg1"/>
                </a:solidFill>
              </a:rPr>
              <a:t> Je veux être matché avec un adversaire de cote similaire</a:t>
            </a:r>
          </a:p>
          <a:p>
            <a:endParaRPr lang="fr-FR" sz="2400" dirty="0">
              <a:solidFill>
                <a:schemeClr val="bg1"/>
              </a:solidFill>
            </a:endParaRPr>
          </a:p>
          <a:p>
            <a:r>
              <a:rPr lang="fr-FR" sz="2400" dirty="0">
                <a:solidFill>
                  <a:schemeClr val="bg1"/>
                </a:solidFill>
              </a:rPr>
              <a:t> Scénario: Trouver un adversaire de cote similaire</a:t>
            </a:r>
          </a:p>
          <a:p>
            <a:r>
              <a:rPr lang="fr-FR" sz="2400" dirty="0">
                <a:solidFill>
                  <a:schemeClr val="bg1"/>
                </a:solidFill>
              </a:rPr>
              <a:t>   Étant donné que je suis un joueur avec une cote de 1500</a:t>
            </a:r>
          </a:p>
          <a:p>
            <a:r>
              <a:rPr lang="fr-FR" sz="2400" dirty="0">
                <a:solidFill>
                  <a:schemeClr val="bg1"/>
                </a:solidFill>
              </a:rPr>
              <a:t>   Quand je lance une partie</a:t>
            </a:r>
          </a:p>
          <a:p>
            <a:r>
              <a:rPr lang="fr-FR" sz="2400" dirty="0">
                <a:solidFill>
                  <a:schemeClr val="bg1"/>
                </a:solidFill>
              </a:rPr>
              <a:t>   Alors le système me matche avec un adversaire ayant une cote comprise entre 1450 et 1550</a:t>
            </a:r>
          </a:p>
          <a:p>
            <a:r>
              <a:rPr lang="fr-FR" sz="2400" dirty="0">
                <a:solidFill>
                  <a:schemeClr val="bg1"/>
                </a:solidFill>
              </a:rPr>
              <a:t>  Et la partie commence</a:t>
            </a:r>
          </a:p>
          <a:p>
            <a:endParaRPr lang="fr-FR" sz="2400" dirty="0">
              <a:solidFill>
                <a:schemeClr val="bg1"/>
              </a:solidFill>
            </a:endParaRPr>
          </a:p>
        </p:txBody>
      </p:sp>
      <p:pic>
        <p:nvPicPr>
          <p:cNvPr id="4" name="Image 3">
            <a:extLst>
              <a:ext uri="{FF2B5EF4-FFF2-40B4-BE49-F238E27FC236}">
                <a16:creationId xmlns:a16="http://schemas.microsoft.com/office/drawing/2014/main" id="{626A38D8-040E-57A2-E50F-055BAF1F72BF}"/>
              </a:ext>
            </a:extLst>
          </p:cNvPr>
          <p:cNvPicPr>
            <a:picLocks noChangeAspect="1"/>
          </p:cNvPicPr>
          <p:nvPr/>
        </p:nvPicPr>
        <p:blipFill>
          <a:blip r:embed="rId4"/>
          <a:stretch>
            <a:fillRect/>
          </a:stretch>
        </p:blipFill>
        <p:spPr>
          <a:xfrm>
            <a:off x="9204960" y="149028"/>
            <a:ext cx="2607628" cy="27466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310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37D37-4A4E-F7E8-D720-7BBA77AE49FE}"/>
            </a:ext>
          </a:extLst>
        </p:cNvPr>
        <p:cNvGrpSpPr/>
        <p:nvPr/>
      </p:nvGrpSpPr>
      <p:grpSpPr>
        <a:xfrm>
          <a:off x="0" y="0"/>
          <a:ext cx="0" cy="0"/>
          <a:chOff x="0" y="0"/>
          <a:chExt cx="0" cy="0"/>
        </a:xfrm>
      </p:grpSpPr>
      <p:pic>
        <p:nvPicPr>
          <p:cNvPr id="5" name="Picture 3">
            <a:extLst>
              <a:ext uri="{FF2B5EF4-FFF2-40B4-BE49-F238E27FC236}">
                <a16:creationId xmlns:a16="http://schemas.microsoft.com/office/drawing/2014/main" id="{6FE99FD0-E292-4788-6283-4AD82A040D8B}"/>
              </a:ext>
            </a:extLst>
          </p:cNvPr>
          <p:cNvPicPr>
            <a:picLocks noChangeAspect="1"/>
          </p:cNvPicPr>
          <p:nvPr/>
        </p:nvPicPr>
        <p:blipFill rotWithShape="1">
          <a:blip r:embed="rId3">
            <a:extLst>
              <a:ext uri="{28A0092B-C50C-407E-A947-70E740481C1C}">
                <a14:useLocalDpi xmlns:a14="http://schemas.microsoft.com/office/drawing/2010/main" val="0"/>
              </a:ext>
            </a:extLst>
          </a:blip>
          <a:srcRect l="-192" t="7650" b="7650"/>
          <a:stretch/>
        </p:blipFill>
        <p:spPr>
          <a:xfrm>
            <a:off x="0" y="0"/>
            <a:ext cx="12168648" cy="6858000"/>
          </a:xfrm>
          <a:prstGeom prst="rect">
            <a:avLst/>
          </a:prstGeom>
        </p:spPr>
      </p:pic>
      <p:sp>
        <p:nvSpPr>
          <p:cNvPr id="2" name="Titre 1">
            <a:extLst>
              <a:ext uri="{FF2B5EF4-FFF2-40B4-BE49-F238E27FC236}">
                <a16:creationId xmlns:a16="http://schemas.microsoft.com/office/drawing/2014/main" id="{92C1719A-93F5-F580-983C-C334428F94D3}"/>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Développement</a:t>
            </a:r>
          </a:p>
        </p:txBody>
      </p:sp>
      <p:sp>
        <p:nvSpPr>
          <p:cNvPr id="3" name="Titre 1">
            <a:extLst>
              <a:ext uri="{FF2B5EF4-FFF2-40B4-BE49-F238E27FC236}">
                <a16:creationId xmlns:a16="http://schemas.microsoft.com/office/drawing/2014/main" id="{E8C5A447-7919-4CE0-8014-5B9626327B5D}"/>
              </a:ext>
            </a:extLst>
          </p:cNvPr>
          <p:cNvSpPr txBox="1">
            <a:spLocks/>
          </p:cNvSpPr>
          <p:nvPr/>
        </p:nvSpPr>
        <p:spPr>
          <a:xfrm>
            <a:off x="982865" y="1314450"/>
            <a:ext cx="9594059" cy="5334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br>
              <a:rPr lang="fr-FR" sz="2800" b="1" dirty="0">
                <a:solidFill>
                  <a:schemeClr val="bg1"/>
                </a:solidFill>
              </a:rPr>
            </a:br>
            <a:r>
              <a:rPr lang="fr-FR" sz="2800" b="1" dirty="0">
                <a:solidFill>
                  <a:schemeClr val="bg1"/>
                </a:solidFill>
              </a:rPr>
              <a:t>Modèle C4 :</a:t>
            </a:r>
          </a:p>
          <a:p>
            <a:r>
              <a:rPr lang="fr-FR" sz="2800" b="1" dirty="0">
                <a:solidFill>
                  <a:schemeClr val="bg1"/>
                </a:solidFill>
              </a:rPr>
              <a:t>Niveau 1:  Contexte                 Niveau 2: Container</a:t>
            </a: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400" dirty="0">
              <a:solidFill>
                <a:schemeClr val="bg1"/>
              </a:solidFill>
            </a:endParaRPr>
          </a:p>
        </p:txBody>
      </p:sp>
      <p:pic>
        <p:nvPicPr>
          <p:cNvPr id="5122" name="Picture 2">
            <a:extLst>
              <a:ext uri="{FF2B5EF4-FFF2-40B4-BE49-F238E27FC236}">
                <a16:creationId xmlns:a16="http://schemas.microsoft.com/office/drawing/2014/main" id="{37282EF0-DECB-DCDA-6F89-BA7E8ED6A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654" y="1953907"/>
            <a:ext cx="4314811" cy="3461374"/>
          </a:xfrm>
          <a:prstGeom prst="roundRect">
            <a:avLst>
              <a:gd name="adj" fmla="val 6833"/>
            </a:avLst>
          </a:prstGeom>
          <a:solidFill>
            <a:srgbClr val="FFFFFF">
              <a:shade val="85000"/>
            </a:srgbClr>
          </a:solidFill>
          <a:ln>
            <a:noFill/>
          </a:ln>
          <a:effectLst>
            <a:reflection blurRad="12700" stA="38000" endPos="28000" dist="5000" dir="5400000" sy="-100000" algn="bl" rotWithShape="0"/>
          </a:effectLst>
        </p:spPr>
      </p:pic>
      <p:pic>
        <p:nvPicPr>
          <p:cNvPr id="5132" name="Picture 12">
            <a:extLst>
              <a:ext uri="{FF2B5EF4-FFF2-40B4-BE49-F238E27FC236}">
                <a16:creationId xmlns:a16="http://schemas.microsoft.com/office/drawing/2014/main" id="{381A63DA-6A85-D8FB-6E84-FCAB36A152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5252" y="1867858"/>
            <a:ext cx="6747534" cy="4436734"/>
          </a:xfrm>
          <a:prstGeom prst="roundRect">
            <a:avLst>
              <a:gd name="adj" fmla="val 5159"/>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5193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D8050-5D08-E1C6-9841-B476FBA4F1AF}"/>
            </a:ext>
          </a:extLst>
        </p:cNvPr>
        <p:cNvGrpSpPr/>
        <p:nvPr/>
      </p:nvGrpSpPr>
      <p:grpSpPr>
        <a:xfrm>
          <a:off x="0" y="0"/>
          <a:ext cx="0" cy="0"/>
          <a:chOff x="0" y="0"/>
          <a:chExt cx="0" cy="0"/>
        </a:xfrm>
      </p:grpSpPr>
      <p:pic>
        <p:nvPicPr>
          <p:cNvPr id="5" name="Picture 3">
            <a:extLst>
              <a:ext uri="{FF2B5EF4-FFF2-40B4-BE49-F238E27FC236}">
                <a16:creationId xmlns:a16="http://schemas.microsoft.com/office/drawing/2014/main" id="{3F3C90AA-D69A-09F0-B6C1-8BD412961B81}"/>
              </a:ext>
            </a:extLst>
          </p:cNvPr>
          <p:cNvPicPr>
            <a:picLocks noChangeAspect="1"/>
          </p:cNvPicPr>
          <p:nvPr/>
        </p:nvPicPr>
        <p:blipFill rotWithShape="1">
          <a:blip r:embed="rId3">
            <a:extLst>
              <a:ext uri="{28A0092B-C50C-407E-A947-70E740481C1C}">
                <a14:useLocalDpi xmlns:a14="http://schemas.microsoft.com/office/drawing/2010/main" val="0"/>
              </a:ext>
            </a:extLst>
          </a:blip>
          <a:srcRect l="-192" t="7650" b="7650"/>
          <a:stretch/>
        </p:blipFill>
        <p:spPr>
          <a:xfrm>
            <a:off x="0" y="0"/>
            <a:ext cx="12168648" cy="6858000"/>
          </a:xfrm>
          <a:prstGeom prst="rect">
            <a:avLst/>
          </a:prstGeom>
        </p:spPr>
      </p:pic>
      <p:sp>
        <p:nvSpPr>
          <p:cNvPr id="2" name="Titre 1">
            <a:extLst>
              <a:ext uri="{FF2B5EF4-FFF2-40B4-BE49-F238E27FC236}">
                <a16:creationId xmlns:a16="http://schemas.microsoft.com/office/drawing/2014/main" id="{884BFA2F-ABA4-A1DC-3AE1-9FC6736ADA17}"/>
              </a:ext>
            </a:extLst>
          </p:cNvPr>
          <p:cNvSpPr>
            <a:spLocks noGrp="1"/>
          </p:cNvSpPr>
          <p:nvPr>
            <p:ph type="title"/>
          </p:nvPr>
        </p:nvSpPr>
        <p:spPr>
          <a:xfrm>
            <a:off x="750685" y="0"/>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Développement</a:t>
            </a:r>
          </a:p>
        </p:txBody>
      </p:sp>
      <p:sp>
        <p:nvSpPr>
          <p:cNvPr id="3" name="Titre 1">
            <a:extLst>
              <a:ext uri="{FF2B5EF4-FFF2-40B4-BE49-F238E27FC236}">
                <a16:creationId xmlns:a16="http://schemas.microsoft.com/office/drawing/2014/main" id="{C5593E65-6B78-61BE-EBE6-2CBA94E5797A}"/>
              </a:ext>
            </a:extLst>
          </p:cNvPr>
          <p:cNvSpPr txBox="1">
            <a:spLocks/>
          </p:cNvSpPr>
          <p:nvPr/>
        </p:nvSpPr>
        <p:spPr>
          <a:xfrm>
            <a:off x="982865" y="1314450"/>
            <a:ext cx="9594059" cy="533419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br>
              <a:rPr lang="fr-FR" sz="2800" b="1" dirty="0">
                <a:solidFill>
                  <a:schemeClr val="bg1"/>
                </a:solidFill>
              </a:rPr>
            </a:br>
            <a:r>
              <a:rPr lang="fr-FR" sz="2800" b="1" dirty="0">
                <a:solidFill>
                  <a:schemeClr val="bg1"/>
                </a:solidFill>
              </a:rPr>
              <a:t>Modèle C4 :</a:t>
            </a:r>
          </a:p>
          <a:p>
            <a:r>
              <a:rPr lang="fr-FR" sz="2800" b="1" dirty="0">
                <a:solidFill>
                  <a:schemeClr val="bg1"/>
                </a:solidFill>
              </a:rPr>
              <a:t>Niveau 3:</a:t>
            </a:r>
          </a:p>
          <a:p>
            <a:r>
              <a:rPr lang="fr-FR" sz="2800" b="1" dirty="0">
                <a:solidFill>
                  <a:schemeClr val="bg1"/>
                </a:solidFill>
              </a:rPr>
              <a:t>Composants</a:t>
            </a: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800" b="1" dirty="0">
              <a:solidFill>
                <a:schemeClr val="bg1"/>
              </a:solidFill>
            </a:endParaRPr>
          </a:p>
          <a:p>
            <a:endParaRPr lang="fr-FR" sz="2400" dirty="0">
              <a:solidFill>
                <a:schemeClr val="bg1"/>
              </a:solidFill>
            </a:endParaRPr>
          </a:p>
        </p:txBody>
      </p:sp>
      <p:pic>
        <p:nvPicPr>
          <p:cNvPr id="6148" name="Picture 4">
            <a:extLst>
              <a:ext uri="{FF2B5EF4-FFF2-40B4-BE49-F238E27FC236}">
                <a16:creationId xmlns:a16="http://schemas.microsoft.com/office/drawing/2014/main" id="{ECA2CDCA-FFD5-8512-B590-6113B82E08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967"/>
          <a:stretch/>
        </p:blipFill>
        <p:spPr bwMode="auto">
          <a:xfrm>
            <a:off x="3246596" y="873804"/>
            <a:ext cx="7147084" cy="5837314"/>
          </a:xfrm>
          <a:prstGeom prst="roundRect">
            <a:avLst>
              <a:gd name="adj" fmla="val 3721"/>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59103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BEE4C-450D-40E6-65AD-D34C09BAD03C}"/>
            </a:ext>
          </a:extLst>
        </p:cNvPr>
        <p:cNvGrpSpPr/>
        <p:nvPr/>
      </p:nvGrpSpPr>
      <p:grpSpPr>
        <a:xfrm>
          <a:off x="0" y="0"/>
          <a:ext cx="0" cy="0"/>
          <a:chOff x="0" y="0"/>
          <a:chExt cx="0" cy="0"/>
        </a:xfrm>
      </p:grpSpPr>
      <p:pic>
        <p:nvPicPr>
          <p:cNvPr id="5" name="Picture 3">
            <a:extLst>
              <a:ext uri="{FF2B5EF4-FFF2-40B4-BE49-F238E27FC236}">
                <a16:creationId xmlns:a16="http://schemas.microsoft.com/office/drawing/2014/main" id="{9379F23B-4CD3-1343-A4AD-A32B403B3C11}"/>
              </a:ext>
            </a:extLst>
          </p:cNvPr>
          <p:cNvPicPr>
            <a:picLocks noChangeAspect="1"/>
          </p:cNvPicPr>
          <p:nvPr/>
        </p:nvPicPr>
        <p:blipFill rotWithShape="1">
          <a:blip r:embed="rId3">
            <a:extLst>
              <a:ext uri="{28A0092B-C50C-407E-A947-70E740481C1C}">
                <a14:useLocalDpi xmlns:a14="http://schemas.microsoft.com/office/drawing/2010/main" val="0"/>
              </a:ext>
            </a:extLst>
          </a:blip>
          <a:srcRect l="-192" t="7650" b="7650"/>
          <a:stretch/>
        </p:blipFill>
        <p:spPr>
          <a:xfrm>
            <a:off x="0" y="0"/>
            <a:ext cx="12168648" cy="6858000"/>
          </a:xfrm>
          <a:prstGeom prst="rect">
            <a:avLst/>
          </a:prstGeom>
        </p:spPr>
      </p:pic>
      <p:sp>
        <p:nvSpPr>
          <p:cNvPr id="2" name="Titre 1">
            <a:extLst>
              <a:ext uri="{FF2B5EF4-FFF2-40B4-BE49-F238E27FC236}">
                <a16:creationId xmlns:a16="http://schemas.microsoft.com/office/drawing/2014/main" id="{B383A395-3371-5FE5-510F-CE303BA51078}"/>
              </a:ext>
            </a:extLst>
          </p:cNvPr>
          <p:cNvSpPr>
            <a:spLocks noGrp="1"/>
          </p:cNvSpPr>
          <p:nvPr>
            <p:ph type="title"/>
          </p:nvPr>
        </p:nvSpPr>
        <p:spPr>
          <a:xfrm>
            <a:off x="738653" y="9329"/>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Essais et qualité</a:t>
            </a:r>
          </a:p>
        </p:txBody>
      </p:sp>
      <p:sp>
        <p:nvSpPr>
          <p:cNvPr id="3" name="Titre 1">
            <a:extLst>
              <a:ext uri="{FF2B5EF4-FFF2-40B4-BE49-F238E27FC236}">
                <a16:creationId xmlns:a16="http://schemas.microsoft.com/office/drawing/2014/main" id="{2A0D1102-E9AC-EF3F-634F-3307779ED6F4}"/>
              </a:ext>
            </a:extLst>
          </p:cNvPr>
          <p:cNvSpPr txBox="1">
            <a:spLocks/>
          </p:cNvSpPr>
          <p:nvPr/>
        </p:nvSpPr>
        <p:spPr>
          <a:xfrm>
            <a:off x="1182880" y="1083148"/>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Test-Driven </a:t>
            </a:r>
            <a:r>
              <a:rPr lang="fr-FR" dirty="0" err="1">
                <a:solidFill>
                  <a:schemeClr val="bg1"/>
                </a:solidFill>
              </a:rPr>
              <a:t>Development</a:t>
            </a:r>
            <a:r>
              <a:rPr lang="fr-FR" dirty="0">
                <a:solidFill>
                  <a:schemeClr val="bg1"/>
                </a:solidFill>
              </a:rPr>
              <a:t> (TDD) :</a:t>
            </a:r>
          </a:p>
        </p:txBody>
      </p:sp>
      <p:sp>
        <p:nvSpPr>
          <p:cNvPr id="14" name="ZoneTexte 13">
            <a:extLst>
              <a:ext uri="{FF2B5EF4-FFF2-40B4-BE49-F238E27FC236}">
                <a16:creationId xmlns:a16="http://schemas.microsoft.com/office/drawing/2014/main" id="{BD435E94-99A6-26D4-A234-CB4DF12675F0}"/>
              </a:ext>
            </a:extLst>
          </p:cNvPr>
          <p:cNvSpPr txBox="1"/>
          <p:nvPr/>
        </p:nvSpPr>
        <p:spPr>
          <a:xfrm>
            <a:off x="1182880" y="1967470"/>
            <a:ext cx="7774084" cy="4524315"/>
          </a:xfrm>
          <a:prstGeom prst="rect">
            <a:avLst/>
          </a:prstGeom>
          <a:noFill/>
        </p:spPr>
        <p:txBody>
          <a:bodyPr wrap="square">
            <a:spAutoFit/>
          </a:bodyPr>
          <a:lstStyle/>
          <a:p>
            <a:r>
              <a:rPr lang="fr-FR" sz="2400" dirty="0">
                <a:solidFill>
                  <a:schemeClr val="bg1"/>
                </a:solidFill>
              </a:rPr>
              <a:t>Cycle Red-Green-</a:t>
            </a:r>
            <a:r>
              <a:rPr lang="fr-FR" sz="2400" dirty="0" err="1">
                <a:solidFill>
                  <a:schemeClr val="bg1"/>
                </a:solidFill>
              </a:rPr>
              <a:t>Refactor</a:t>
            </a:r>
            <a:r>
              <a:rPr lang="fr-FR" sz="2400" dirty="0">
                <a:solidFill>
                  <a:schemeClr val="bg1"/>
                </a:solidFill>
              </a:rPr>
              <a:t> : Écriture de tests avant le code (qui échouent d'abord), puis écriture du code pour passer les tests, et enfin refactorisation du code pour l'optimiser. </a:t>
            </a:r>
          </a:p>
          <a:p>
            <a:endParaRPr lang="fr-FR" sz="2400" dirty="0">
              <a:solidFill>
                <a:schemeClr val="bg1"/>
              </a:solidFill>
            </a:endParaRPr>
          </a:p>
          <a:p>
            <a:r>
              <a:rPr lang="fr-FR" sz="2400" dirty="0">
                <a:solidFill>
                  <a:schemeClr val="bg1"/>
                </a:solidFill>
              </a:rPr>
              <a:t>Assurance qualité : Garantie que chaque fonctionnalité est testée dès sa conception, réduisant les bugs et améliorant la qualité du code.</a:t>
            </a:r>
          </a:p>
          <a:p>
            <a:endParaRPr lang="fr-FR" sz="2400" dirty="0">
              <a:solidFill>
                <a:schemeClr val="bg1"/>
              </a:solidFill>
            </a:endParaRPr>
          </a:p>
          <a:p>
            <a:r>
              <a:rPr lang="fr-FR" sz="2400" dirty="0">
                <a:solidFill>
                  <a:schemeClr val="bg1"/>
                </a:solidFill>
              </a:rPr>
              <a:t>Développement itératif : Permet des cycles de développement rapides et une intégration continue, essentiels pour répondre rapidement aux retours des joueurs.</a:t>
            </a:r>
          </a:p>
        </p:txBody>
      </p:sp>
      <p:pic>
        <p:nvPicPr>
          <p:cNvPr id="4" name="Image 3">
            <a:extLst>
              <a:ext uri="{FF2B5EF4-FFF2-40B4-BE49-F238E27FC236}">
                <a16:creationId xmlns:a16="http://schemas.microsoft.com/office/drawing/2014/main" id="{7FCBFD7D-358A-63FC-1214-6BB3071B3516}"/>
              </a:ext>
            </a:extLst>
          </p:cNvPr>
          <p:cNvPicPr>
            <a:picLocks noChangeAspect="1"/>
          </p:cNvPicPr>
          <p:nvPr/>
        </p:nvPicPr>
        <p:blipFill>
          <a:blip r:embed="rId4"/>
          <a:stretch>
            <a:fillRect/>
          </a:stretch>
        </p:blipFill>
        <p:spPr>
          <a:xfrm>
            <a:off x="9296401" y="302982"/>
            <a:ext cx="2569844" cy="2692217"/>
          </a:xfrm>
          <a:prstGeom prst="rect">
            <a:avLst/>
          </a:prstGeom>
        </p:spPr>
      </p:pic>
    </p:spTree>
    <p:extLst>
      <p:ext uri="{BB962C8B-B14F-4D97-AF65-F5344CB8AC3E}">
        <p14:creationId xmlns:p14="http://schemas.microsoft.com/office/powerpoint/2010/main" val="275927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32623-ED1D-F3E2-DEC7-D3A0FF244C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8AB0F83-9D92-8C80-3122-AB086EECD369}"/>
              </a:ext>
            </a:extLst>
          </p:cNvPr>
          <p:cNvPicPr>
            <a:picLocks noChangeAspect="1"/>
          </p:cNvPicPr>
          <p:nvPr/>
        </p:nvPicPr>
        <p:blipFill rotWithShape="1">
          <a:blip r:embed="rId3">
            <a:extLst>
              <a:ext uri="{28A0092B-C50C-407E-A947-70E740481C1C}">
                <a14:useLocalDpi xmlns:a14="http://schemas.microsoft.com/office/drawing/2010/main" val="0"/>
              </a:ext>
            </a:extLst>
          </a:blip>
          <a:srcRect l="-192" t="7650" b="7650"/>
          <a:stretch/>
        </p:blipFill>
        <p:spPr>
          <a:xfrm>
            <a:off x="0" y="0"/>
            <a:ext cx="12168648" cy="6858000"/>
          </a:xfrm>
          <a:prstGeom prst="rect">
            <a:avLst/>
          </a:prstGeom>
        </p:spPr>
      </p:pic>
      <p:sp>
        <p:nvSpPr>
          <p:cNvPr id="2" name="Titre 1">
            <a:extLst>
              <a:ext uri="{FF2B5EF4-FFF2-40B4-BE49-F238E27FC236}">
                <a16:creationId xmlns:a16="http://schemas.microsoft.com/office/drawing/2014/main" id="{E6CDE81C-4DB8-55F8-F231-D5907C152429}"/>
              </a:ext>
            </a:extLst>
          </p:cNvPr>
          <p:cNvSpPr>
            <a:spLocks noGrp="1"/>
          </p:cNvSpPr>
          <p:nvPr>
            <p:ph type="title"/>
          </p:nvPr>
        </p:nvSpPr>
        <p:spPr>
          <a:xfrm>
            <a:off x="738653" y="9329"/>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Essais et qualité</a:t>
            </a:r>
          </a:p>
        </p:txBody>
      </p:sp>
      <p:sp>
        <p:nvSpPr>
          <p:cNvPr id="3" name="Titre 1">
            <a:extLst>
              <a:ext uri="{FF2B5EF4-FFF2-40B4-BE49-F238E27FC236}">
                <a16:creationId xmlns:a16="http://schemas.microsoft.com/office/drawing/2014/main" id="{DC29D064-687B-1D4A-0A7E-2D32D644F88C}"/>
              </a:ext>
            </a:extLst>
          </p:cNvPr>
          <p:cNvSpPr txBox="1">
            <a:spLocks/>
          </p:cNvSpPr>
          <p:nvPr/>
        </p:nvSpPr>
        <p:spPr>
          <a:xfrm>
            <a:off x="1182880" y="1083148"/>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Tests d'intégration et d'interface utilisateur (UI) :</a:t>
            </a:r>
          </a:p>
        </p:txBody>
      </p:sp>
      <p:sp>
        <p:nvSpPr>
          <p:cNvPr id="14" name="ZoneTexte 13">
            <a:extLst>
              <a:ext uri="{FF2B5EF4-FFF2-40B4-BE49-F238E27FC236}">
                <a16:creationId xmlns:a16="http://schemas.microsoft.com/office/drawing/2014/main" id="{24FEBFF4-14D0-79FA-E2A0-E73FC86F1AF6}"/>
              </a:ext>
            </a:extLst>
          </p:cNvPr>
          <p:cNvSpPr txBox="1"/>
          <p:nvPr/>
        </p:nvSpPr>
        <p:spPr>
          <a:xfrm>
            <a:off x="1182880" y="1967470"/>
            <a:ext cx="7774084" cy="3046988"/>
          </a:xfrm>
          <a:prstGeom prst="rect">
            <a:avLst/>
          </a:prstGeom>
          <a:noFill/>
        </p:spPr>
        <p:txBody>
          <a:bodyPr wrap="square">
            <a:spAutoFit/>
          </a:bodyPr>
          <a:lstStyle/>
          <a:p>
            <a:r>
              <a:rPr lang="fr-FR" sz="2400" dirty="0">
                <a:solidFill>
                  <a:schemeClr val="bg1"/>
                </a:solidFill>
              </a:rPr>
              <a:t>Tests d'intégration : Vérification que les différents modules du jeu fonctionnent ensemble comme prévu, essentiel pour les fonctionnalités cross-</a:t>
            </a:r>
            <a:r>
              <a:rPr lang="fr-FR" sz="2400" dirty="0" err="1">
                <a:solidFill>
                  <a:schemeClr val="bg1"/>
                </a:solidFill>
              </a:rPr>
              <a:t>cutting</a:t>
            </a:r>
            <a:r>
              <a:rPr lang="fr-FR" sz="2400" dirty="0">
                <a:solidFill>
                  <a:schemeClr val="bg1"/>
                </a:solidFill>
              </a:rPr>
              <a:t> comme le </a:t>
            </a:r>
            <a:r>
              <a:rPr lang="fr-FR" sz="2400" dirty="0" err="1">
                <a:solidFill>
                  <a:schemeClr val="bg1"/>
                </a:solidFill>
              </a:rPr>
              <a:t>matchmaking</a:t>
            </a:r>
            <a:r>
              <a:rPr lang="fr-FR" sz="2400" dirty="0">
                <a:solidFill>
                  <a:schemeClr val="bg1"/>
                </a:solidFill>
              </a:rPr>
              <a:t> ou les transactions.</a:t>
            </a:r>
          </a:p>
          <a:p>
            <a:endParaRPr lang="fr-FR" sz="2400" dirty="0">
              <a:solidFill>
                <a:schemeClr val="bg1"/>
              </a:solidFill>
            </a:endParaRPr>
          </a:p>
          <a:p>
            <a:r>
              <a:rPr lang="fr-FR" sz="2400" dirty="0">
                <a:solidFill>
                  <a:schemeClr val="bg1"/>
                </a:solidFill>
              </a:rPr>
              <a:t>Tests d'UI : Tests automatisés sur l'interface utilisateur pour s'assurer que les éléments visuels et les flux d'interaction fonctionnent intuitivement et sans erreur.</a:t>
            </a:r>
          </a:p>
        </p:txBody>
      </p:sp>
      <p:pic>
        <p:nvPicPr>
          <p:cNvPr id="5" name="Image 4">
            <a:extLst>
              <a:ext uri="{FF2B5EF4-FFF2-40B4-BE49-F238E27FC236}">
                <a16:creationId xmlns:a16="http://schemas.microsoft.com/office/drawing/2014/main" id="{1C4EEFC2-CAB4-DB42-4ED9-5CB1D00DBE32}"/>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9636955" y="2241550"/>
            <a:ext cx="1995488" cy="1995488"/>
          </a:xfrm>
          <a:prstGeom prst="rect">
            <a:avLst/>
          </a:prstGeom>
        </p:spPr>
      </p:pic>
    </p:spTree>
    <p:extLst>
      <p:ext uri="{BB962C8B-B14F-4D97-AF65-F5344CB8AC3E}">
        <p14:creationId xmlns:p14="http://schemas.microsoft.com/office/powerpoint/2010/main" val="318387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C4705-FD7A-CD9B-5F6B-113DCA016AE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D73808F-1899-CC27-B990-9D0E642F03B3}"/>
              </a:ext>
            </a:extLst>
          </p:cNvPr>
          <p:cNvPicPr>
            <a:picLocks noChangeAspect="1"/>
          </p:cNvPicPr>
          <p:nvPr/>
        </p:nvPicPr>
        <p:blipFill rotWithShape="1">
          <a:blip r:embed="rId3">
            <a:extLst>
              <a:ext uri="{28A0092B-C50C-407E-A947-70E740481C1C}">
                <a14:useLocalDpi xmlns:a14="http://schemas.microsoft.com/office/drawing/2010/main" val="0"/>
              </a:ext>
            </a:extLst>
          </a:blip>
          <a:srcRect l="-192" t="7650" b="7650"/>
          <a:stretch/>
        </p:blipFill>
        <p:spPr>
          <a:xfrm>
            <a:off x="0" y="0"/>
            <a:ext cx="12168648" cy="6858000"/>
          </a:xfrm>
          <a:prstGeom prst="rect">
            <a:avLst/>
          </a:prstGeom>
        </p:spPr>
      </p:pic>
      <p:sp>
        <p:nvSpPr>
          <p:cNvPr id="2" name="Titre 1">
            <a:extLst>
              <a:ext uri="{FF2B5EF4-FFF2-40B4-BE49-F238E27FC236}">
                <a16:creationId xmlns:a16="http://schemas.microsoft.com/office/drawing/2014/main" id="{BE4816F5-2859-F6B2-F3EB-5E13D94DC6DE}"/>
              </a:ext>
            </a:extLst>
          </p:cNvPr>
          <p:cNvSpPr>
            <a:spLocks noGrp="1"/>
          </p:cNvSpPr>
          <p:nvPr>
            <p:ph type="title"/>
          </p:nvPr>
        </p:nvSpPr>
        <p:spPr>
          <a:xfrm>
            <a:off x="738653" y="9329"/>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Essais et qualité</a:t>
            </a:r>
          </a:p>
        </p:txBody>
      </p:sp>
      <p:sp>
        <p:nvSpPr>
          <p:cNvPr id="3" name="Titre 1">
            <a:extLst>
              <a:ext uri="{FF2B5EF4-FFF2-40B4-BE49-F238E27FC236}">
                <a16:creationId xmlns:a16="http://schemas.microsoft.com/office/drawing/2014/main" id="{087F0DFE-C0C9-55DF-5FF1-D5F29A1ADB2F}"/>
              </a:ext>
            </a:extLst>
          </p:cNvPr>
          <p:cNvSpPr txBox="1">
            <a:spLocks/>
          </p:cNvSpPr>
          <p:nvPr/>
        </p:nvSpPr>
        <p:spPr>
          <a:xfrm>
            <a:off x="1182880" y="1083148"/>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Tests de charge et de performance :</a:t>
            </a:r>
          </a:p>
        </p:txBody>
      </p:sp>
      <p:sp>
        <p:nvSpPr>
          <p:cNvPr id="14" name="ZoneTexte 13">
            <a:extLst>
              <a:ext uri="{FF2B5EF4-FFF2-40B4-BE49-F238E27FC236}">
                <a16:creationId xmlns:a16="http://schemas.microsoft.com/office/drawing/2014/main" id="{8D6BE10A-B32E-124A-1F34-F94FDC40C54E}"/>
              </a:ext>
            </a:extLst>
          </p:cNvPr>
          <p:cNvSpPr txBox="1"/>
          <p:nvPr/>
        </p:nvSpPr>
        <p:spPr>
          <a:xfrm>
            <a:off x="1182880" y="1967470"/>
            <a:ext cx="7774084" cy="2677656"/>
          </a:xfrm>
          <a:prstGeom prst="rect">
            <a:avLst/>
          </a:prstGeom>
          <a:noFill/>
        </p:spPr>
        <p:txBody>
          <a:bodyPr wrap="square">
            <a:spAutoFit/>
          </a:bodyPr>
          <a:lstStyle/>
          <a:p>
            <a:r>
              <a:rPr lang="fr-FR" sz="2400" dirty="0">
                <a:solidFill>
                  <a:schemeClr val="bg1"/>
                </a:solidFill>
              </a:rPr>
              <a:t>Tests de charge : Simulation de milliers de joueurs pour vérifier la capacité du serveur à gérer de hauts volumes de trafic et d'actions.</a:t>
            </a:r>
          </a:p>
          <a:p>
            <a:endParaRPr lang="fr-FR" sz="2400" dirty="0">
              <a:solidFill>
                <a:schemeClr val="bg1"/>
              </a:solidFill>
            </a:endParaRPr>
          </a:p>
          <a:p>
            <a:r>
              <a:rPr lang="fr-FR" sz="2400" dirty="0">
                <a:solidFill>
                  <a:schemeClr val="bg1"/>
                </a:solidFill>
              </a:rPr>
              <a:t>Tests de performance : Mesure des temps de réponse et de la consommation de ressources pour identifier les goulots d'étranglement et optimiser la fluidité du jeu.</a:t>
            </a:r>
          </a:p>
        </p:txBody>
      </p:sp>
      <p:pic>
        <p:nvPicPr>
          <p:cNvPr id="5" name="Image 4">
            <a:extLst>
              <a:ext uri="{FF2B5EF4-FFF2-40B4-BE49-F238E27FC236}">
                <a16:creationId xmlns:a16="http://schemas.microsoft.com/office/drawing/2014/main" id="{348DEBD4-1950-8513-DF81-67C61F5F9D61}"/>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9481075" y="1530026"/>
            <a:ext cx="1740091" cy="1740091"/>
          </a:xfrm>
          <a:prstGeom prst="rect">
            <a:avLst/>
          </a:prstGeom>
        </p:spPr>
      </p:pic>
    </p:spTree>
    <p:extLst>
      <p:ext uri="{BB962C8B-B14F-4D97-AF65-F5344CB8AC3E}">
        <p14:creationId xmlns:p14="http://schemas.microsoft.com/office/powerpoint/2010/main" val="83810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5E7C6-1734-D740-95B2-9665EA6C13F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C41C48C-2486-80B1-C299-732838062E6F}"/>
              </a:ext>
            </a:extLst>
          </p:cNvPr>
          <p:cNvPicPr>
            <a:picLocks noChangeAspect="1"/>
          </p:cNvPicPr>
          <p:nvPr/>
        </p:nvPicPr>
        <p:blipFill rotWithShape="1">
          <a:blip r:embed="rId3">
            <a:extLst>
              <a:ext uri="{28A0092B-C50C-407E-A947-70E740481C1C}">
                <a14:useLocalDpi xmlns:a14="http://schemas.microsoft.com/office/drawing/2010/main" val="0"/>
              </a:ext>
            </a:extLst>
          </a:blip>
          <a:srcRect l="-192" t="7650" b="7650"/>
          <a:stretch/>
        </p:blipFill>
        <p:spPr>
          <a:xfrm>
            <a:off x="0" y="0"/>
            <a:ext cx="12168648" cy="6858000"/>
          </a:xfrm>
          <a:prstGeom prst="rect">
            <a:avLst/>
          </a:prstGeom>
        </p:spPr>
      </p:pic>
      <p:sp>
        <p:nvSpPr>
          <p:cNvPr id="2" name="Titre 1">
            <a:extLst>
              <a:ext uri="{FF2B5EF4-FFF2-40B4-BE49-F238E27FC236}">
                <a16:creationId xmlns:a16="http://schemas.microsoft.com/office/drawing/2014/main" id="{EB0208F0-785F-C9E4-09A6-8DE81B3CA381}"/>
              </a:ext>
            </a:extLst>
          </p:cNvPr>
          <p:cNvSpPr>
            <a:spLocks noGrp="1"/>
          </p:cNvSpPr>
          <p:nvPr>
            <p:ph type="title"/>
          </p:nvPr>
        </p:nvSpPr>
        <p:spPr>
          <a:xfrm>
            <a:off x="738653" y="9329"/>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Essais et qualité</a:t>
            </a:r>
          </a:p>
        </p:txBody>
      </p:sp>
      <p:sp>
        <p:nvSpPr>
          <p:cNvPr id="3" name="Titre 1">
            <a:extLst>
              <a:ext uri="{FF2B5EF4-FFF2-40B4-BE49-F238E27FC236}">
                <a16:creationId xmlns:a16="http://schemas.microsoft.com/office/drawing/2014/main" id="{9002560C-7424-BD01-0713-6CF4242C3B63}"/>
              </a:ext>
            </a:extLst>
          </p:cNvPr>
          <p:cNvSpPr txBox="1">
            <a:spLocks/>
          </p:cNvSpPr>
          <p:nvPr/>
        </p:nvSpPr>
        <p:spPr>
          <a:xfrm>
            <a:off x="1182880" y="1083148"/>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Sécurité et la Conformité :</a:t>
            </a:r>
          </a:p>
        </p:txBody>
      </p:sp>
      <p:sp>
        <p:nvSpPr>
          <p:cNvPr id="14" name="ZoneTexte 13">
            <a:extLst>
              <a:ext uri="{FF2B5EF4-FFF2-40B4-BE49-F238E27FC236}">
                <a16:creationId xmlns:a16="http://schemas.microsoft.com/office/drawing/2014/main" id="{A1E4BBEE-AFD5-933C-3437-0CD6D1867A9D}"/>
              </a:ext>
            </a:extLst>
          </p:cNvPr>
          <p:cNvSpPr txBox="1"/>
          <p:nvPr/>
        </p:nvSpPr>
        <p:spPr>
          <a:xfrm>
            <a:off x="1182880" y="1967470"/>
            <a:ext cx="7774084" cy="2308324"/>
          </a:xfrm>
          <a:prstGeom prst="rect">
            <a:avLst/>
          </a:prstGeom>
          <a:noFill/>
        </p:spPr>
        <p:txBody>
          <a:bodyPr wrap="square">
            <a:spAutoFit/>
          </a:bodyPr>
          <a:lstStyle/>
          <a:p>
            <a:r>
              <a:rPr lang="fr-FR" sz="2400" dirty="0">
                <a:solidFill>
                  <a:schemeClr val="bg1"/>
                </a:solidFill>
              </a:rPr>
              <a:t>Tests de sécurité : Évaluation des vulnérabilités potentielles, comme les injections SQL ou les fuites de données, pour protéger les informations des joueurs.</a:t>
            </a:r>
          </a:p>
          <a:p>
            <a:endParaRPr lang="fr-FR" sz="2400" dirty="0">
              <a:solidFill>
                <a:schemeClr val="bg1"/>
              </a:solidFill>
            </a:endParaRPr>
          </a:p>
          <a:p>
            <a:r>
              <a:rPr lang="fr-FR" sz="2400" dirty="0">
                <a:solidFill>
                  <a:schemeClr val="bg1"/>
                </a:solidFill>
              </a:rPr>
              <a:t>Conformité : Assurer que le jeu respecte les lois et normes en vigueur, telles que le GDPR pour la protection des données.</a:t>
            </a:r>
          </a:p>
        </p:txBody>
      </p:sp>
      <p:pic>
        <p:nvPicPr>
          <p:cNvPr id="5" name="Image 4">
            <a:extLst>
              <a:ext uri="{FF2B5EF4-FFF2-40B4-BE49-F238E27FC236}">
                <a16:creationId xmlns:a16="http://schemas.microsoft.com/office/drawing/2014/main" id="{E4738A19-87B6-030E-F52F-170A4C0FAE6E}"/>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9164470" y="1923260"/>
            <a:ext cx="2308324" cy="2308324"/>
          </a:xfrm>
          <a:prstGeom prst="rect">
            <a:avLst/>
          </a:prstGeom>
        </p:spPr>
      </p:pic>
    </p:spTree>
    <p:extLst>
      <p:ext uri="{BB962C8B-B14F-4D97-AF65-F5344CB8AC3E}">
        <p14:creationId xmlns:p14="http://schemas.microsoft.com/office/powerpoint/2010/main" val="351725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5FD1C-8949-E5C9-3B74-0159319A3A5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255A45B-9E73-FD93-76C0-4C59016A221A}"/>
              </a:ext>
            </a:extLst>
          </p:cNvPr>
          <p:cNvPicPr>
            <a:picLocks noChangeAspect="1"/>
          </p:cNvPicPr>
          <p:nvPr/>
        </p:nvPicPr>
        <p:blipFill rotWithShape="1">
          <a:blip r:embed="rId3">
            <a:extLst>
              <a:ext uri="{28A0092B-C50C-407E-A947-70E740481C1C}">
                <a14:useLocalDpi xmlns:a14="http://schemas.microsoft.com/office/drawing/2010/main" val="0"/>
              </a:ext>
            </a:extLst>
          </a:blip>
          <a:srcRect l="882" t="8556" r="882" b="8556"/>
          <a:stretch/>
        </p:blipFill>
        <p:spPr>
          <a:xfrm>
            <a:off x="0" y="-1"/>
            <a:ext cx="12192000" cy="6858001"/>
          </a:xfrm>
          <a:prstGeom prst="rect">
            <a:avLst/>
          </a:prstGeom>
        </p:spPr>
      </p:pic>
      <p:sp>
        <p:nvSpPr>
          <p:cNvPr id="2" name="Titre 1">
            <a:extLst>
              <a:ext uri="{FF2B5EF4-FFF2-40B4-BE49-F238E27FC236}">
                <a16:creationId xmlns:a16="http://schemas.microsoft.com/office/drawing/2014/main" id="{FD427175-3A46-E25B-EFDF-8A6118F0E30A}"/>
              </a:ext>
            </a:extLst>
          </p:cNvPr>
          <p:cNvSpPr>
            <a:spLocks noGrp="1"/>
          </p:cNvSpPr>
          <p:nvPr>
            <p:ph type="title"/>
          </p:nvPr>
        </p:nvSpPr>
        <p:spPr>
          <a:xfrm>
            <a:off x="738653" y="9329"/>
            <a:ext cx="10458450" cy="1314450"/>
          </a:xfrm>
        </p:spPr>
        <p:txBody>
          <a:bodyPr>
            <a:noAutofit/>
          </a:bodyPr>
          <a:lstStyle/>
          <a:p>
            <a:pPr fontAlgn="base"/>
            <a:r>
              <a:rPr lang="fr-FR" sz="5400" dirty="0">
                <a:solidFill>
                  <a:schemeClr val="bg1"/>
                </a:solidFill>
                <a:latin typeface="+mn-lt"/>
                <a:cs typeface="AkayaKanadaka" panose="02010502080401010103" pitchFamily="2" charset="77"/>
              </a:rPr>
              <a:t>D</a:t>
            </a:r>
            <a:r>
              <a:rPr lang="fr-FR" sz="5400" b="0" i="0" dirty="0">
                <a:solidFill>
                  <a:schemeClr val="bg1"/>
                </a:solidFill>
                <a:effectLst/>
                <a:latin typeface="+mn-lt"/>
                <a:cs typeface="AkayaKanadaka" panose="02010502080401010103" pitchFamily="2" charset="77"/>
              </a:rPr>
              <a:t>éploiement</a:t>
            </a:r>
          </a:p>
        </p:txBody>
      </p:sp>
      <p:sp>
        <p:nvSpPr>
          <p:cNvPr id="3" name="Titre 1">
            <a:extLst>
              <a:ext uri="{FF2B5EF4-FFF2-40B4-BE49-F238E27FC236}">
                <a16:creationId xmlns:a16="http://schemas.microsoft.com/office/drawing/2014/main" id="{F737015B-E471-E366-561B-71D154CBBF06}"/>
              </a:ext>
            </a:extLst>
          </p:cNvPr>
          <p:cNvSpPr txBox="1">
            <a:spLocks/>
          </p:cNvSpPr>
          <p:nvPr/>
        </p:nvSpPr>
        <p:spPr>
          <a:xfrm>
            <a:off x="1182880" y="1083148"/>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Stratégie de déploiement :</a:t>
            </a:r>
          </a:p>
        </p:txBody>
      </p:sp>
      <p:sp>
        <p:nvSpPr>
          <p:cNvPr id="14" name="ZoneTexte 13">
            <a:extLst>
              <a:ext uri="{FF2B5EF4-FFF2-40B4-BE49-F238E27FC236}">
                <a16:creationId xmlns:a16="http://schemas.microsoft.com/office/drawing/2014/main" id="{8F0836EA-BA28-CA6E-2A90-ABAB00233C29}"/>
              </a:ext>
            </a:extLst>
          </p:cNvPr>
          <p:cNvSpPr txBox="1"/>
          <p:nvPr/>
        </p:nvSpPr>
        <p:spPr>
          <a:xfrm>
            <a:off x="1182880" y="1967470"/>
            <a:ext cx="7774084" cy="4154984"/>
          </a:xfrm>
          <a:prstGeom prst="rect">
            <a:avLst/>
          </a:prstGeom>
          <a:noFill/>
        </p:spPr>
        <p:txBody>
          <a:bodyPr wrap="square">
            <a:spAutoFit/>
          </a:bodyPr>
          <a:lstStyle/>
          <a:p>
            <a:r>
              <a:rPr lang="fr-FR" sz="2400" dirty="0">
                <a:solidFill>
                  <a:schemeClr val="bg1"/>
                </a:solidFill>
              </a:rPr>
              <a:t>Déploiement continu : Adoption de l'intégration continue et du déploiement continu (CI/CD) pour automatiser le déploiement des mises à jour et des correctifs.</a:t>
            </a:r>
          </a:p>
          <a:p>
            <a:endParaRPr lang="fr-FR" sz="2400" dirty="0">
              <a:solidFill>
                <a:schemeClr val="bg1"/>
              </a:solidFill>
            </a:endParaRPr>
          </a:p>
          <a:p>
            <a:r>
              <a:rPr lang="fr-FR" sz="2400" dirty="0">
                <a:solidFill>
                  <a:schemeClr val="bg1"/>
                </a:solidFill>
              </a:rPr>
              <a:t>Environnements multiples : Utilisation d'environnements de développement, de test et de production pour assurer la qualité et la stabilité avant le lancement public.</a:t>
            </a:r>
          </a:p>
          <a:p>
            <a:endParaRPr lang="fr-FR" sz="2400" dirty="0">
              <a:solidFill>
                <a:schemeClr val="bg1"/>
              </a:solidFill>
            </a:endParaRPr>
          </a:p>
          <a:p>
            <a:r>
              <a:rPr lang="fr-FR" sz="2400" dirty="0">
                <a:solidFill>
                  <a:schemeClr val="bg1"/>
                </a:solidFill>
              </a:rPr>
              <a:t>Gestion des versions : Stratégie de gestion des versions pour organiser les lancements de nouvelles fonctionnalités et faciliter les retours en arrière si nécessaire.</a:t>
            </a:r>
          </a:p>
        </p:txBody>
      </p:sp>
      <p:pic>
        <p:nvPicPr>
          <p:cNvPr id="5" name="Image 4">
            <a:extLst>
              <a:ext uri="{FF2B5EF4-FFF2-40B4-BE49-F238E27FC236}">
                <a16:creationId xmlns:a16="http://schemas.microsoft.com/office/drawing/2014/main" id="{DA573EAB-82F0-D860-30B8-A88062C9CA16}"/>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8788842" y="3813384"/>
            <a:ext cx="3128838" cy="3128838"/>
          </a:xfrm>
          <a:prstGeom prst="rect">
            <a:avLst/>
          </a:prstGeom>
        </p:spPr>
      </p:pic>
    </p:spTree>
    <p:extLst>
      <p:ext uri="{BB962C8B-B14F-4D97-AF65-F5344CB8AC3E}">
        <p14:creationId xmlns:p14="http://schemas.microsoft.com/office/powerpoint/2010/main" val="190052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0EE2B-A69E-A54B-6E99-F87EBB6A817B}"/>
            </a:ext>
          </a:extLst>
        </p:cNvPr>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3FAACC1A-B66C-EB68-7313-4C69ABCD7029}"/>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143027" y="0"/>
            <a:ext cx="12192000" cy="6858000"/>
          </a:xfrm>
          <a:prstGeom prst="rect">
            <a:avLst/>
          </a:prstGeom>
        </p:spPr>
      </p:pic>
      <p:sp>
        <p:nvSpPr>
          <p:cNvPr id="2" name="Titre 1">
            <a:extLst>
              <a:ext uri="{FF2B5EF4-FFF2-40B4-BE49-F238E27FC236}">
                <a16:creationId xmlns:a16="http://schemas.microsoft.com/office/drawing/2014/main" id="{F3375027-704F-621D-6EC4-A5BAAB06EB95}"/>
              </a:ext>
            </a:extLst>
          </p:cNvPr>
          <p:cNvSpPr>
            <a:spLocks noGrp="1"/>
          </p:cNvSpPr>
          <p:nvPr>
            <p:ph type="title"/>
          </p:nvPr>
        </p:nvSpPr>
        <p:spPr>
          <a:xfrm>
            <a:off x="691667" y="308483"/>
            <a:ext cx="10458450" cy="1314450"/>
          </a:xfrm>
        </p:spPr>
        <p:txBody>
          <a:bodyPr>
            <a:noAutofit/>
          </a:bodyPr>
          <a:lstStyle/>
          <a:p>
            <a:pPr fontAlgn="base"/>
            <a:r>
              <a:rPr lang="fr-FR" sz="5400" dirty="0">
                <a:solidFill>
                  <a:schemeClr val="bg1"/>
                </a:solidFill>
                <a:latin typeface="+mn-lt"/>
                <a:cs typeface="AkayaKanadaka" panose="02010502080401010103" pitchFamily="2" charset="77"/>
              </a:rPr>
              <a:t>  </a:t>
            </a:r>
            <a:r>
              <a:rPr lang="fr-FR" sz="5400" b="0" i="0" dirty="0">
                <a:solidFill>
                  <a:schemeClr val="bg1"/>
                </a:solidFill>
                <a:effectLst/>
                <a:latin typeface="+mn-lt"/>
                <a:cs typeface="AkayaKanadaka" panose="02010502080401010103" pitchFamily="2" charset="77"/>
              </a:rPr>
              <a:t>Planification des besoins</a:t>
            </a:r>
          </a:p>
        </p:txBody>
      </p:sp>
      <p:pic>
        <p:nvPicPr>
          <p:cNvPr id="8" name="Image 7" descr="Une image contenant créativité, lune&#10;&#10;Description générée automatiquement">
            <a:extLst>
              <a:ext uri="{FF2B5EF4-FFF2-40B4-BE49-F238E27FC236}">
                <a16:creationId xmlns:a16="http://schemas.microsoft.com/office/drawing/2014/main" id="{ED8F4EE6-BE90-419A-2118-0CD8F311F6A0}"/>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Effect>
                      <a14:brightnessContrast bright="40000" contrast="20000"/>
                    </a14:imgEffect>
                  </a14:imgLayer>
                </a14:imgProps>
              </a:ext>
              <a:ext uri="{837473B0-CC2E-450A-ABE3-18F120FF3D39}">
                <a1611:picAttrSrcUrl xmlns:a1611="http://schemas.microsoft.com/office/drawing/2016/11/main" r:id="rId6"/>
              </a:ext>
            </a:extLst>
          </a:blip>
          <a:stretch>
            <a:fillRect/>
          </a:stretch>
        </p:blipFill>
        <p:spPr>
          <a:xfrm>
            <a:off x="6309394" y="2581982"/>
            <a:ext cx="6072429" cy="4769618"/>
          </a:xfrm>
          <a:prstGeom prst="rect">
            <a:avLst/>
          </a:prstGeom>
          <a:scene3d>
            <a:camera prst="orthographicFront">
              <a:rot lat="0" lon="10799999" rev="0"/>
            </a:camera>
            <a:lightRig rig="threePt" dir="t"/>
          </a:scene3d>
        </p:spPr>
      </p:pic>
      <p:pic>
        <p:nvPicPr>
          <p:cNvPr id="9" name="Image 8" descr="Une image contenant créativité, lune&#10;&#10;Description générée automatiquement">
            <a:extLst>
              <a:ext uri="{FF2B5EF4-FFF2-40B4-BE49-F238E27FC236}">
                <a16:creationId xmlns:a16="http://schemas.microsoft.com/office/drawing/2014/main" id="{D7B28389-A41B-EACC-9274-6138FAB2075E}"/>
              </a:ext>
            </a:extLst>
          </p:cNvPr>
          <p:cNvPicPr>
            <a:picLocks noChangeAspect="1"/>
          </p:cNvPicPr>
          <p:nvPr/>
        </p:nvPicPr>
        <p:blipFill>
          <a:blip r:embed="rId7">
            <a:extLst>
              <a:ext uri="{BEBA8EAE-BF5A-486C-A8C5-ECC9F3942E4B}">
                <a14:imgProps xmlns:a14="http://schemas.microsoft.com/office/drawing/2010/main">
                  <a14:imgLayer r:embed="rId5">
                    <a14:imgEffect>
                      <a14:artisticLightScreen/>
                    </a14:imgEffect>
                  </a14:imgLayer>
                </a14:imgProps>
              </a:ext>
              <a:ext uri="{837473B0-CC2E-450A-ABE3-18F120FF3D39}">
                <a1611:picAttrSrcUrl xmlns:a1611="http://schemas.microsoft.com/office/drawing/2016/11/main" r:id="rId6"/>
              </a:ext>
            </a:extLst>
          </a:blip>
          <a:stretch>
            <a:fillRect/>
          </a:stretch>
        </p:blipFill>
        <p:spPr>
          <a:xfrm>
            <a:off x="386080" y="1362282"/>
            <a:ext cx="6582079" cy="4960919"/>
          </a:xfrm>
          <a:prstGeom prst="rect">
            <a:avLst/>
          </a:prstGeom>
        </p:spPr>
      </p:pic>
      <p:sp>
        <p:nvSpPr>
          <p:cNvPr id="4" name="Titre 1">
            <a:extLst>
              <a:ext uri="{FF2B5EF4-FFF2-40B4-BE49-F238E27FC236}">
                <a16:creationId xmlns:a16="http://schemas.microsoft.com/office/drawing/2014/main" id="{46DFE2C0-5245-134B-822D-50C31E0BF9A0}"/>
              </a:ext>
            </a:extLst>
          </p:cNvPr>
          <p:cNvSpPr txBox="1">
            <a:spLocks/>
          </p:cNvSpPr>
          <p:nvPr/>
        </p:nvSpPr>
        <p:spPr>
          <a:xfrm>
            <a:off x="1185579" y="2184399"/>
            <a:ext cx="4907281" cy="21005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fr-FR" sz="2400" dirty="0">
                <a:latin typeface="+mn-lt"/>
              </a:rPr>
              <a:t>Bonjour, je souhaite développer un jeu inspiré de </a:t>
            </a:r>
            <a:r>
              <a:rPr lang="fr-FR" sz="2400" dirty="0" err="1">
                <a:latin typeface="+mn-lt"/>
              </a:rPr>
              <a:t>Hearthstone</a:t>
            </a:r>
            <a:r>
              <a:rPr lang="fr-FR" sz="2400" dirty="0">
                <a:latin typeface="+mn-lt"/>
              </a:rPr>
              <a:t> </a:t>
            </a:r>
            <a:r>
              <a:rPr lang="fr-FR" sz="2400" dirty="0" err="1">
                <a:latin typeface="+mn-lt"/>
              </a:rPr>
              <a:t>Battlegrounds</a:t>
            </a:r>
            <a:r>
              <a:rPr lang="fr-FR" sz="2400" dirty="0">
                <a:latin typeface="+mn-lt"/>
              </a:rPr>
              <a:t>. Je vise à intégrer le </a:t>
            </a:r>
            <a:r>
              <a:rPr lang="fr-FR" sz="2400" dirty="0" err="1">
                <a:latin typeface="+mn-lt"/>
              </a:rPr>
              <a:t>PvP</a:t>
            </a:r>
            <a:r>
              <a:rPr lang="fr-FR" sz="2400" dirty="0">
                <a:latin typeface="+mn-lt"/>
              </a:rPr>
              <a:t> en ligne, des textures et sons captivants, une boutique de skins, un Battle </a:t>
            </a:r>
            <a:r>
              <a:rPr lang="fr-FR" sz="2400" dirty="0" err="1">
                <a:latin typeface="+mn-lt"/>
              </a:rPr>
              <a:t>Pass</a:t>
            </a:r>
            <a:r>
              <a:rPr lang="fr-FR" sz="2400" dirty="0">
                <a:latin typeface="+mn-lt"/>
              </a:rPr>
              <a:t> de saison, et plus encore. Pouvez-vous m'aider à structurer ce projet ?</a:t>
            </a:r>
            <a:endParaRPr lang="fr-FR" sz="2400" dirty="0">
              <a:solidFill>
                <a:schemeClr val="accent1">
                  <a:lumMod val="50000"/>
                </a:schemeClr>
              </a:solidFill>
              <a:latin typeface="+mn-lt"/>
            </a:endParaRPr>
          </a:p>
        </p:txBody>
      </p:sp>
      <p:sp>
        <p:nvSpPr>
          <p:cNvPr id="10" name="Titre 1">
            <a:extLst>
              <a:ext uri="{FF2B5EF4-FFF2-40B4-BE49-F238E27FC236}">
                <a16:creationId xmlns:a16="http://schemas.microsoft.com/office/drawing/2014/main" id="{6BE59AF1-5E35-AB57-7A12-494FF2FA34DC}"/>
              </a:ext>
            </a:extLst>
          </p:cNvPr>
          <p:cNvSpPr txBox="1">
            <a:spLocks/>
          </p:cNvSpPr>
          <p:nvPr/>
        </p:nvSpPr>
        <p:spPr>
          <a:xfrm>
            <a:off x="7184693" y="3234663"/>
            <a:ext cx="4621227" cy="21005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fr-FR" sz="2400" dirty="0">
                <a:latin typeface="+mn-lt"/>
              </a:rPr>
              <a:t>Bonjour ! C'est un projet ambitieux et passionnant. Commençons par décomposer votre vision pour s'assurer que nous couvrons tous les aspects importants.</a:t>
            </a:r>
            <a:endParaRPr lang="fr-FR" sz="2400" dirty="0">
              <a:solidFill>
                <a:schemeClr val="accent1">
                  <a:lumMod val="50000"/>
                </a:schemeClr>
              </a:solidFill>
              <a:latin typeface="+mn-lt"/>
            </a:endParaRPr>
          </a:p>
        </p:txBody>
      </p:sp>
    </p:spTree>
    <p:extLst>
      <p:ext uri="{BB962C8B-B14F-4D97-AF65-F5344CB8AC3E}">
        <p14:creationId xmlns:p14="http://schemas.microsoft.com/office/powerpoint/2010/main" val="396148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B113D-4880-F52B-C87D-E29C33AC7FF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ADE4BE3-A69C-8FE0-5D75-5185473389F1}"/>
              </a:ext>
            </a:extLst>
          </p:cNvPr>
          <p:cNvPicPr>
            <a:picLocks noChangeAspect="1"/>
          </p:cNvPicPr>
          <p:nvPr/>
        </p:nvPicPr>
        <p:blipFill rotWithShape="1">
          <a:blip r:embed="rId3">
            <a:extLst>
              <a:ext uri="{28A0092B-C50C-407E-A947-70E740481C1C}">
                <a14:useLocalDpi xmlns:a14="http://schemas.microsoft.com/office/drawing/2010/main" val="0"/>
              </a:ext>
            </a:extLst>
          </a:blip>
          <a:srcRect l="882" t="8556" r="882" b="8556"/>
          <a:stretch/>
        </p:blipFill>
        <p:spPr>
          <a:xfrm>
            <a:off x="0" y="9329"/>
            <a:ext cx="12192000" cy="6858001"/>
          </a:xfrm>
          <a:prstGeom prst="rect">
            <a:avLst/>
          </a:prstGeom>
        </p:spPr>
      </p:pic>
      <p:sp>
        <p:nvSpPr>
          <p:cNvPr id="2" name="Titre 1">
            <a:extLst>
              <a:ext uri="{FF2B5EF4-FFF2-40B4-BE49-F238E27FC236}">
                <a16:creationId xmlns:a16="http://schemas.microsoft.com/office/drawing/2014/main" id="{FC1B643C-BB3E-0717-33B2-B4FEB0DAA00B}"/>
              </a:ext>
            </a:extLst>
          </p:cNvPr>
          <p:cNvSpPr>
            <a:spLocks noGrp="1"/>
          </p:cNvSpPr>
          <p:nvPr>
            <p:ph type="title"/>
          </p:nvPr>
        </p:nvSpPr>
        <p:spPr>
          <a:xfrm>
            <a:off x="738653" y="9329"/>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Déploiement</a:t>
            </a:r>
          </a:p>
        </p:txBody>
      </p:sp>
      <p:sp>
        <p:nvSpPr>
          <p:cNvPr id="3" name="Titre 1">
            <a:extLst>
              <a:ext uri="{FF2B5EF4-FFF2-40B4-BE49-F238E27FC236}">
                <a16:creationId xmlns:a16="http://schemas.microsoft.com/office/drawing/2014/main" id="{3CB3DAF2-2A9A-BAA4-FD58-7B397DEAB5EF}"/>
              </a:ext>
            </a:extLst>
          </p:cNvPr>
          <p:cNvSpPr txBox="1">
            <a:spLocks/>
          </p:cNvSpPr>
          <p:nvPr/>
        </p:nvSpPr>
        <p:spPr>
          <a:xfrm>
            <a:off x="1182880" y="1083148"/>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Infrastructure et hébergement :</a:t>
            </a:r>
          </a:p>
        </p:txBody>
      </p:sp>
      <p:sp>
        <p:nvSpPr>
          <p:cNvPr id="14" name="ZoneTexte 13">
            <a:extLst>
              <a:ext uri="{FF2B5EF4-FFF2-40B4-BE49-F238E27FC236}">
                <a16:creationId xmlns:a16="http://schemas.microsoft.com/office/drawing/2014/main" id="{BB48E9CF-61FF-D45A-83E8-0D62746C9B2C}"/>
              </a:ext>
            </a:extLst>
          </p:cNvPr>
          <p:cNvSpPr txBox="1"/>
          <p:nvPr/>
        </p:nvSpPr>
        <p:spPr>
          <a:xfrm>
            <a:off x="1182880" y="1967470"/>
            <a:ext cx="7774084" cy="4154984"/>
          </a:xfrm>
          <a:prstGeom prst="rect">
            <a:avLst/>
          </a:prstGeom>
          <a:noFill/>
        </p:spPr>
        <p:txBody>
          <a:bodyPr wrap="square">
            <a:spAutoFit/>
          </a:bodyPr>
          <a:lstStyle/>
          <a:p>
            <a:r>
              <a:rPr lang="fr-FR" sz="2400" dirty="0">
                <a:solidFill>
                  <a:schemeClr val="bg1"/>
                </a:solidFill>
              </a:rPr>
              <a:t>Cloud </a:t>
            </a:r>
            <a:r>
              <a:rPr lang="fr-FR" sz="2400" dirty="0" err="1">
                <a:solidFill>
                  <a:schemeClr val="bg1"/>
                </a:solidFill>
              </a:rPr>
              <a:t>computing</a:t>
            </a:r>
            <a:r>
              <a:rPr lang="fr-FR" sz="2400" dirty="0">
                <a:solidFill>
                  <a:schemeClr val="bg1"/>
                </a:solidFill>
              </a:rPr>
              <a:t> : Choix d'une plateforme cloud (AWS, Google Cloud, Azure) pour bénéficier d'une infrastructure scalable et fiable.</a:t>
            </a:r>
          </a:p>
          <a:p>
            <a:endParaRPr lang="fr-FR" sz="2400" dirty="0">
              <a:solidFill>
                <a:schemeClr val="bg1"/>
              </a:solidFill>
            </a:endParaRPr>
          </a:p>
          <a:p>
            <a:r>
              <a:rPr lang="fr-FR" sz="2400" dirty="0">
                <a:solidFill>
                  <a:schemeClr val="bg1"/>
                </a:solidFill>
              </a:rPr>
              <a:t>Conteneurisation : Utilisation de Docker pour empaqueter et déployer le jeu de manière cohérente entre différents environnements.</a:t>
            </a:r>
          </a:p>
          <a:p>
            <a:endParaRPr lang="fr-FR" sz="2400" dirty="0">
              <a:solidFill>
                <a:schemeClr val="bg1"/>
              </a:solidFill>
            </a:endParaRPr>
          </a:p>
          <a:p>
            <a:r>
              <a:rPr lang="fr-FR" sz="2400" dirty="0">
                <a:solidFill>
                  <a:schemeClr val="bg1"/>
                </a:solidFill>
              </a:rPr>
              <a:t>Orchestration des conteneurs : Mise en œuvre de </a:t>
            </a:r>
            <a:r>
              <a:rPr lang="fr-FR" sz="2400" dirty="0" err="1">
                <a:solidFill>
                  <a:schemeClr val="bg1"/>
                </a:solidFill>
              </a:rPr>
              <a:t>Kubernetes</a:t>
            </a:r>
            <a:r>
              <a:rPr lang="fr-FR" sz="2400" dirty="0">
                <a:solidFill>
                  <a:schemeClr val="bg1"/>
                </a:solidFill>
              </a:rPr>
              <a:t> pour gérer et automatiser le déploiement, la mise à l'échelle et l'opération des conteneurs.</a:t>
            </a:r>
          </a:p>
        </p:txBody>
      </p:sp>
      <p:pic>
        <p:nvPicPr>
          <p:cNvPr id="7" name="Graphique 6">
            <a:extLst>
              <a:ext uri="{FF2B5EF4-FFF2-40B4-BE49-F238E27FC236}">
                <a16:creationId xmlns:a16="http://schemas.microsoft.com/office/drawing/2014/main" id="{A124FEE3-BB10-5B9B-B784-26487A67B6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9144" y="2281778"/>
            <a:ext cx="2264202" cy="1350577"/>
          </a:xfrm>
          <a:prstGeom prst="rect">
            <a:avLst/>
          </a:prstGeom>
        </p:spPr>
      </p:pic>
      <p:pic>
        <p:nvPicPr>
          <p:cNvPr id="6" name="Image 5" descr="Une image contenant capture d’écran, Bleu électrique, Graphique, ligne&#10;&#10;Description générée automatiquement">
            <a:extLst>
              <a:ext uri="{FF2B5EF4-FFF2-40B4-BE49-F238E27FC236}">
                <a16:creationId xmlns:a16="http://schemas.microsoft.com/office/drawing/2014/main" id="{85FBAE25-BACD-8148-FC71-5477D942593B}"/>
              </a:ext>
            </a:extLst>
          </p:cNvPr>
          <p:cNvPicPr>
            <a:picLocks noChangeAspect="1"/>
          </p:cNvPicPr>
          <p:nvPr/>
        </p:nvPicPr>
        <p:blipFill>
          <a:blip r:embed="rId6">
            <a:extLst>
              <a:ext uri="{BEBA8EAE-BF5A-486C-A8C5-ECC9F3942E4B}">
                <a14:imgProps xmlns:a14="http://schemas.microsoft.com/office/drawing/2010/main">
                  <a14:imgLayer r:embed="rId7">
                    <a14:imgEffect>
                      <a14:artisticLightScreen/>
                    </a14:imgEffect>
                  </a14:imgLayer>
                </a14:imgProps>
              </a:ext>
              <a:ext uri="{837473B0-CC2E-450A-ABE3-18F120FF3D39}">
                <a1611:picAttrSrcUrl xmlns:a1611="http://schemas.microsoft.com/office/drawing/2016/11/main" r:id="rId8"/>
              </a:ext>
            </a:extLst>
          </a:blip>
          <a:stretch>
            <a:fillRect/>
          </a:stretch>
        </p:blipFill>
        <p:spPr>
          <a:xfrm>
            <a:off x="9055010" y="4030885"/>
            <a:ext cx="2314030" cy="2314030"/>
          </a:xfrm>
          <a:prstGeom prst="rect">
            <a:avLst/>
          </a:prstGeom>
        </p:spPr>
      </p:pic>
    </p:spTree>
    <p:extLst>
      <p:ext uri="{BB962C8B-B14F-4D97-AF65-F5344CB8AC3E}">
        <p14:creationId xmlns:p14="http://schemas.microsoft.com/office/powerpoint/2010/main" val="230814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9BAE6-41BC-666E-1EA7-39C9DBE541B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4DBBEC9-1C40-91B5-665C-C51CB89B578E}"/>
              </a:ext>
            </a:extLst>
          </p:cNvPr>
          <p:cNvPicPr>
            <a:picLocks noChangeAspect="1"/>
          </p:cNvPicPr>
          <p:nvPr/>
        </p:nvPicPr>
        <p:blipFill rotWithShape="1">
          <a:blip r:embed="rId3">
            <a:extLst>
              <a:ext uri="{28A0092B-C50C-407E-A947-70E740481C1C}">
                <a14:useLocalDpi xmlns:a14="http://schemas.microsoft.com/office/drawing/2010/main" val="0"/>
              </a:ext>
            </a:extLst>
          </a:blip>
          <a:srcRect l="882" t="8556" r="882" b="8556"/>
          <a:stretch/>
        </p:blipFill>
        <p:spPr>
          <a:xfrm>
            <a:off x="0" y="-1"/>
            <a:ext cx="12192000" cy="6858001"/>
          </a:xfrm>
          <a:prstGeom prst="rect">
            <a:avLst/>
          </a:prstGeom>
        </p:spPr>
      </p:pic>
      <p:sp>
        <p:nvSpPr>
          <p:cNvPr id="2" name="Titre 1">
            <a:extLst>
              <a:ext uri="{FF2B5EF4-FFF2-40B4-BE49-F238E27FC236}">
                <a16:creationId xmlns:a16="http://schemas.microsoft.com/office/drawing/2014/main" id="{B65CDB72-84CD-A04C-6E05-40CD69EF3870}"/>
              </a:ext>
            </a:extLst>
          </p:cNvPr>
          <p:cNvSpPr>
            <a:spLocks noGrp="1"/>
          </p:cNvSpPr>
          <p:nvPr>
            <p:ph type="title"/>
          </p:nvPr>
        </p:nvSpPr>
        <p:spPr>
          <a:xfrm>
            <a:off x="738653" y="9329"/>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Déploiement</a:t>
            </a:r>
          </a:p>
        </p:txBody>
      </p:sp>
      <p:sp>
        <p:nvSpPr>
          <p:cNvPr id="3" name="Titre 1">
            <a:extLst>
              <a:ext uri="{FF2B5EF4-FFF2-40B4-BE49-F238E27FC236}">
                <a16:creationId xmlns:a16="http://schemas.microsoft.com/office/drawing/2014/main" id="{6B616DB2-9C03-1F48-B774-D3086A373467}"/>
              </a:ext>
            </a:extLst>
          </p:cNvPr>
          <p:cNvSpPr txBox="1">
            <a:spLocks/>
          </p:cNvSpPr>
          <p:nvPr/>
        </p:nvSpPr>
        <p:spPr>
          <a:xfrm>
            <a:off x="1182880" y="1083148"/>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Sécurité et surveillance :</a:t>
            </a:r>
          </a:p>
        </p:txBody>
      </p:sp>
      <p:sp>
        <p:nvSpPr>
          <p:cNvPr id="14" name="ZoneTexte 13">
            <a:extLst>
              <a:ext uri="{FF2B5EF4-FFF2-40B4-BE49-F238E27FC236}">
                <a16:creationId xmlns:a16="http://schemas.microsoft.com/office/drawing/2014/main" id="{F66B2D9A-D501-A73E-0C12-4D6E54B42E2C}"/>
              </a:ext>
            </a:extLst>
          </p:cNvPr>
          <p:cNvSpPr txBox="1"/>
          <p:nvPr/>
        </p:nvSpPr>
        <p:spPr>
          <a:xfrm>
            <a:off x="1182880" y="1967470"/>
            <a:ext cx="7774084" cy="4524315"/>
          </a:xfrm>
          <a:prstGeom prst="rect">
            <a:avLst/>
          </a:prstGeom>
          <a:noFill/>
        </p:spPr>
        <p:txBody>
          <a:bodyPr wrap="square">
            <a:spAutoFit/>
          </a:bodyPr>
          <a:lstStyle/>
          <a:p>
            <a:r>
              <a:rPr lang="fr-FR" sz="2400" dirty="0">
                <a:solidFill>
                  <a:schemeClr val="bg1"/>
                </a:solidFill>
              </a:rPr>
              <a:t>Protocoles de sécurité : Mise en place de SSL/TLS pour sécuriser les communications et de firewalls pour protéger l'infrastructure.</a:t>
            </a:r>
          </a:p>
          <a:p>
            <a:endParaRPr lang="fr-FR" sz="2400" dirty="0">
              <a:solidFill>
                <a:schemeClr val="bg1"/>
              </a:solidFill>
            </a:endParaRPr>
          </a:p>
          <a:p>
            <a:r>
              <a:rPr lang="fr-FR" sz="2400" dirty="0">
                <a:solidFill>
                  <a:schemeClr val="bg1"/>
                </a:solidFill>
              </a:rPr>
              <a:t>Surveillance et </a:t>
            </a:r>
            <a:r>
              <a:rPr lang="fr-FR" sz="2400" dirty="0" err="1">
                <a:solidFill>
                  <a:schemeClr val="bg1"/>
                </a:solidFill>
              </a:rPr>
              <a:t>logging</a:t>
            </a:r>
            <a:r>
              <a:rPr lang="fr-FR" sz="2400" dirty="0">
                <a:solidFill>
                  <a:schemeClr val="bg1"/>
                </a:solidFill>
              </a:rPr>
              <a:t> : Utilisation d'outils de surveillance (comme </a:t>
            </a:r>
            <a:r>
              <a:rPr lang="fr-FR" sz="2400" dirty="0" err="1">
                <a:solidFill>
                  <a:schemeClr val="bg1"/>
                </a:solidFill>
              </a:rPr>
              <a:t>Prometheus</a:t>
            </a:r>
            <a:r>
              <a:rPr lang="fr-FR" sz="2400" dirty="0">
                <a:solidFill>
                  <a:schemeClr val="bg1"/>
                </a:solidFill>
              </a:rPr>
              <a:t>) et de gestion des logs (comme ELK Stack) pour détecter et répondre rapidement aux problèmes de performance ou de sécurité.</a:t>
            </a:r>
          </a:p>
          <a:p>
            <a:endParaRPr lang="fr-FR" sz="2400" dirty="0">
              <a:solidFill>
                <a:schemeClr val="bg1"/>
              </a:solidFill>
            </a:endParaRPr>
          </a:p>
          <a:p>
            <a:r>
              <a:rPr lang="fr-FR" sz="2400" dirty="0">
                <a:solidFill>
                  <a:schemeClr val="bg1"/>
                </a:solidFill>
              </a:rPr>
              <a:t>Plan de récupération d'urgence : Établissement de procédures de sauvegarde et de récupération pour minimiser les temps d'arrêt et la perte de données.</a:t>
            </a:r>
          </a:p>
        </p:txBody>
      </p:sp>
      <p:pic>
        <p:nvPicPr>
          <p:cNvPr id="5" name="Image 4">
            <a:extLst>
              <a:ext uri="{FF2B5EF4-FFF2-40B4-BE49-F238E27FC236}">
                <a16:creationId xmlns:a16="http://schemas.microsoft.com/office/drawing/2014/main" id="{7E0F3911-C097-C4C5-B6B7-632D8E67154A}"/>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9411416" y="1883248"/>
            <a:ext cx="1809750" cy="1809750"/>
          </a:xfrm>
          <a:prstGeom prst="rect">
            <a:avLst/>
          </a:prstGeom>
        </p:spPr>
      </p:pic>
    </p:spTree>
    <p:extLst>
      <p:ext uri="{BB962C8B-B14F-4D97-AF65-F5344CB8AC3E}">
        <p14:creationId xmlns:p14="http://schemas.microsoft.com/office/powerpoint/2010/main" val="263891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EB407-A11B-CE1F-E19F-D31B403D6D1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6589651-E1F0-8CCC-116C-107FF65A3273}"/>
              </a:ext>
            </a:extLst>
          </p:cNvPr>
          <p:cNvPicPr>
            <a:picLocks noChangeAspect="1"/>
          </p:cNvPicPr>
          <p:nvPr/>
        </p:nvPicPr>
        <p:blipFill rotWithShape="1">
          <a:blip r:embed="rId3">
            <a:extLst>
              <a:ext uri="{28A0092B-C50C-407E-A947-70E740481C1C}">
                <a14:useLocalDpi xmlns:a14="http://schemas.microsoft.com/office/drawing/2010/main" val="0"/>
              </a:ext>
            </a:extLst>
          </a:blip>
          <a:srcRect l="882" t="8556" r="882" b="8556"/>
          <a:stretch/>
        </p:blipFill>
        <p:spPr>
          <a:xfrm>
            <a:off x="0" y="-1"/>
            <a:ext cx="12192000" cy="6858001"/>
          </a:xfrm>
          <a:prstGeom prst="rect">
            <a:avLst/>
          </a:prstGeom>
        </p:spPr>
      </p:pic>
      <p:sp>
        <p:nvSpPr>
          <p:cNvPr id="2" name="Titre 1">
            <a:extLst>
              <a:ext uri="{FF2B5EF4-FFF2-40B4-BE49-F238E27FC236}">
                <a16:creationId xmlns:a16="http://schemas.microsoft.com/office/drawing/2014/main" id="{A30D4E6C-8722-ECD1-32CA-314CAF09D853}"/>
              </a:ext>
            </a:extLst>
          </p:cNvPr>
          <p:cNvSpPr>
            <a:spLocks noGrp="1"/>
          </p:cNvSpPr>
          <p:nvPr>
            <p:ph type="title"/>
          </p:nvPr>
        </p:nvSpPr>
        <p:spPr>
          <a:xfrm>
            <a:off x="738653" y="9329"/>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Déploiement</a:t>
            </a:r>
          </a:p>
        </p:txBody>
      </p:sp>
      <p:sp>
        <p:nvSpPr>
          <p:cNvPr id="3" name="Titre 1">
            <a:extLst>
              <a:ext uri="{FF2B5EF4-FFF2-40B4-BE49-F238E27FC236}">
                <a16:creationId xmlns:a16="http://schemas.microsoft.com/office/drawing/2014/main" id="{1F8B082F-1019-A7CD-4518-2B899FB62897}"/>
              </a:ext>
            </a:extLst>
          </p:cNvPr>
          <p:cNvSpPr txBox="1">
            <a:spLocks/>
          </p:cNvSpPr>
          <p:nvPr/>
        </p:nvSpPr>
        <p:spPr>
          <a:xfrm>
            <a:off x="1182880" y="1083148"/>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dirty="0">
                <a:solidFill>
                  <a:schemeClr val="bg1"/>
                </a:solidFill>
              </a:rPr>
              <a:t>Scalabilité et performance :</a:t>
            </a:r>
          </a:p>
        </p:txBody>
      </p:sp>
      <p:sp>
        <p:nvSpPr>
          <p:cNvPr id="14" name="ZoneTexte 13">
            <a:extLst>
              <a:ext uri="{FF2B5EF4-FFF2-40B4-BE49-F238E27FC236}">
                <a16:creationId xmlns:a16="http://schemas.microsoft.com/office/drawing/2014/main" id="{52511E23-FE59-F9C0-EA9F-BE233DCA1CD4}"/>
              </a:ext>
            </a:extLst>
          </p:cNvPr>
          <p:cNvSpPr txBox="1"/>
          <p:nvPr/>
        </p:nvSpPr>
        <p:spPr>
          <a:xfrm>
            <a:off x="1182880" y="1967470"/>
            <a:ext cx="7774084" cy="4154984"/>
          </a:xfrm>
          <a:prstGeom prst="rect">
            <a:avLst/>
          </a:prstGeom>
          <a:noFill/>
        </p:spPr>
        <p:txBody>
          <a:bodyPr wrap="square">
            <a:spAutoFit/>
          </a:bodyPr>
          <a:lstStyle/>
          <a:p>
            <a:r>
              <a:rPr lang="fr-FR" sz="2400" dirty="0">
                <a:solidFill>
                  <a:schemeClr val="bg1"/>
                </a:solidFill>
              </a:rPr>
              <a:t>Auto-</a:t>
            </a:r>
            <a:r>
              <a:rPr lang="fr-FR" sz="2400" dirty="0" err="1">
                <a:solidFill>
                  <a:schemeClr val="bg1"/>
                </a:solidFill>
              </a:rPr>
              <a:t>scaling</a:t>
            </a:r>
            <a:r>
              <a:rPr lang="fr-FR" sz="2400" dirty="0">
                <a:solidFill>
                  <a:schemeClr val="bg1"/>
                </a:solidFill>
              </a:rPr>
              <a:t> : Configuration de l'auto-</a:t>
            </a:r>
            <a:r>
              <a:rPr lang="fr-FR" sz="2400" dirty="0" err="1">
                <a:solidFill>
                  <a:schemeClr val="bg1"/>
                </a:solidFill>
              </a:rPr>
              <a:t>scaling</a:t>
            </a:r>
            <a:r>
              <a:rPr lang="fr-FR" sz="2400" dirty="0">
                <a:solidFill>
                  <a:schemeClr val="bg1"/>
                </a:solidFill>
              </a:rPr>
              <a:t> pour ajuster automatiquement les ressources en fonction de la demande des joueurs.</a:t>
            </a:r>
          </a:p>
          <a:p>
            <a:endParaRPr lang="fr-FR" sz="2400" dirty="0">
              <a:solidFill>
                <a:schemeClr val="bg1"/>
              </a:solidFill>
            </a:endParaRPr>
          </a:p>
          <a:p>
            <a:r>
              <a:rPr lang="fr-FR" sz="2400" dirty="0">
                <a:solidFill>
                  <a:schemeClr val="bg1"/>
                </a:solidFill>
              </a:rPr>
              <a:t>Optimisation des ressources : Monitoring des performances pour optimiser l'utilisation des ressources et assurer une expérience de jeu fluide.</a:t>
            </a:r>
          </a:p>
          <a:p>
            <a:endParaRPr lang="fr-FR" sz="2400" dirty="0">
              <a:solidFill>
                <a:schemeClr val="bg1"/>
              </a:solidFill>
            </a:endParaRPr>
          </a:p>
          <a:p>
            <a:r>
              <a:rPr lang="fr-FR" sz="2400" dirty="0">
                <a:solidFill>
                  <a:schemeClr val="bg1"/>
                </a:solidFill>
              </a:rPr>
              <a:t>Tests de charge : Réalisation régulière de tests de charge pour préparer l'infrastructure à des pics d'activité et éviter les saturations.</a:t>
            </a:r>
          </a:p>
        </p:txBody>
      </p:sp>
      <p:pic>
        <p:nvPicPr>
          <p:cNvPr id="7" name="Image 6">
            <a:extLst>
              <a:ext uri="{FF2B5EF4-FFF2-40B4-BE49-F238E27FC236}">
                <a16:creationId xmlns:a16="http://schemas.microsoft.com/office/drawing/2014/main" id="{27C00C8D-AFB5-EE50-E91B-A949364F6D96}"/>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9277816" y="2397598"/>
            <a:ext cx="1919287" cy="1919287"/>
          </a:xfrm>
          <a:prstGeom prst="rect">
            <a:avLst/>
          </a:prstGeom>
        </p:spPr>
      </p:pic>
    </p:spTree>
    <p:extLst>
      <p:ext uri="{BB962C8B-B14F-4D97-AF65-F5344CB8AC3E}">
        <p14:creationId xmlns:p14="http://schemas.microsoft.com/office/powerpoint/2010/main" val="31661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99711-A458-3178-B198-DCF9B946A4DD}"/>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D3920309-EB61-AE64-7069-F1F4AD4BFC3B}"/>
              </a:ext>
            </a:extLst>
          </p:cNvPr>
          <p:cNvPicPr>
            <a:picLocks noChangeAspect="1"/>
          </p:cNvPicPr>
          <p:nvPr/>
        </p:nvPicPr>
        <p:blipFill>
          <a:blip r:embed="rId3"/>
          <a:srcRect/>
          <a:stretch/>
        </p:blipFill>
        <p:spPr>
          <a:xfrm>
            <a:off x="-57150" y="-19469"/>
            <a:ext cx="12306300" cy="6896937"/>
          </a:xfrm>
          <a:prstGeom prst="rect">
            <a:avLst/>
          </a:prstGeom>
        </p:spPr>
      </p:pic>
      <p:pic>
        <p:nvPicPr>
          <p:cNvPr id="9" name="Image 8">
            <a:extLst>
              <a:ext uri="{FF2B5EF4-FFF2-40B4-BE49-F238E27FC236}">
                <a16:creationId xmlns:a16="http://schemas.microsoft.com/office/drawing/2014/main" id="{279680A8-93D3-1EFC-ADEC-FECAAF46240E}"/>
              </a:ext>
            </a:extLst>
          </p:cNvPr>
          <p:cNvPicPr>
            <a:picLocks noChangeAspect="1"/>
          </p:cNvPicPr>
          <p:nvPr/>
        </p:nvPicPr>
        <p:blipFill rotWithShape="1">
          <a:blip r:embed="rId4"/>
          <a:srcRect t="29084" b="43687"/>
          <a:stretch/>
        </p:blipFill>
        <p:spPr>
          <a:xfrm>
            <a:off x="1950814" y="2300287"/>
            <a:ext cx="8290371" cy="2257425"/>
          </a:xfrm>
          <a:prstGeom prst="rect">
            <a:avLst/>
          </a:prstGeom>
        </p:spPr>
      </p:pic>
      <p:sp>
        <p:nvSpPr>
          <p:cNvPr id="2" name="Titre 1">
            <a:extLst>
              <a:ext uri="{FF2B5EF4-FFF2-40B4-BE49-F238E27FC236}">
                <a16:creationId xmlns:a16="http://schemas.microsoft.com/office/drawing/2014/main" id="{53DED994-F2E3-3FFC-A3D9-45C50287AE0E}"/>
              </a:ext>
            </a:extLst>
          </p:cNvPr>
          <p:cNvSpPr>
            <a:spLocks noGrp="1"/>
          </p:cNvSpPr>
          <p:nvPr>
            <p:ph type="title"/>
          </p:nvPr>
        </p:nvSpPr>
        <p:spPr>
          <a:xfrm>
            <a:off x="838199" y="2637629"/>
            <a:ext cx="10515600" cy="1325563"/>
          </a:xfrm>
        </p:spPr>
        <p:txBody>
          <a:bodyPr>
            <a:normAutofit/>
          </a:bodyPr>
          <a:lstStyle/>
          <a:p>
            <a:pPr algn="ctr"/>
            <a:r>
              <a:rPr lang="fr-FR" sz="5400" dirty="0">
                <a:solidFill>
                  <a:srgbClr val="C00000"/>
                </a:solidFill>
                <a:latin typeface="Kino MT" pitchFamily="82" charset="77"/>
              </a:rPr>
              <a:t>Conclusion</a:t>
            </a:r>
          </a:p>
        </p:txBody>
      </p:sp>
    </p:spTree>
    <p:extLst>
      <p:ext uri="{BB962C8B-B14F-4D97-AF65-F5344CB8AC3E}">
        <p14:creationId xmlns:p14="http://schemas.microsoft.com/office/powerpoint/2010/main" val="113355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500" fill="hold"/>
                                        <p:tgtEl>
                                          <p:spTgt spid="2"/>
                                        </p:tgtEl>
                                        <p:attrNameLst>
                                          <p:attrName>ppt_w</p:attrName>
                                        </p:attrNameLst>
                                      </p:cBhvr>
                                      <p:tavLst>
                                        <p:tav tm="0">
                                          <p:val>
                                            <p:fltVal val="0"/>
                                          </p:val>
                                        </p:tav>
                                        <p:tav tm="100000">
                                          <p:val>
                                            <p:strVal val="#ppt_w"/>
                                          </p:val>
                                        </p:tav>
                                      </p:tavLst>
                                    </p:anim>
                                    <p:anim calcmode="lin" valueType="num">
                                      <p:cBhvr>
                                        <p:cTn id="18" dur="500" fill="hold"/>
                                        <p:tgtEl>
                                          <p:spTgt spid="2"/>
                                        </p:tgtEl>
                                        <p:attrNameLst>
                                          <p:attrName>ppt_h</p:attrName>
                                        </p:attrNameLst>
                                      </p:cBhvr>
                                      <p:tavLst>
                                        <p:tav tm="0">
                                          <p:val>
                                            <p:fltVal val="0"/>
                                          </p:val>
                                        </p:tav>
                                        <p:tav tm="100000">
                                          <p:val>
                                            <p:strVal val="#ppt_h"/>
                                          </p:val>
                                        </p:tav>
                                      </p:tavLst>
                                    </p:anim>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3DD61-ABA6-3972-6EB0-1E8A32DD0972}"/>
            </a:ext>
          </a:extLst>
        </p:cNvPr>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4B84A5A7-07A9-C456-6E08-631AC781AE5D}"/>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143027" y="0"/>
            <a:ext cx="12192000" cy="6858000"/>
          </a:xfrm>
          <a:prstGeom prst="rect">
            <a:avLst/>
          </a:prstGeom>
        </p:spPr>
      </p:pic>
      <p:sp>
        <p:nvSpPr>
          <p:cNvPr id="2" name="Titre 1">
            <a:extLst>
              <a:ext uri="{FF2B5EF4-FFF2-40B4-BE49-F238E27FC236}">
                <a16:creationId xmlns:a16="http://schemas.microsoft.com/office/drawing/2014/main" id="{CEDF661C-3637-FFF4-D5A4-69F81A3CF32D}"/>
              </a:ext>
            </a:extLst>
          </p:cNvPr>
          <p:cNvSpPr>
            <a:spLocks noGrp="1"/>
          </p:cNvSpPr>
          <p:nvPr>
            <p:ph type="title"/>
          </p:nvPr>
        </p:nvSpPr>
        <p:spPr>
          <a:xfrm>
            <a:off x="691667" y="308483"/>
            <a:ext cx="10458450" cy="1314450"/>
          </a:xfrm>
        </p:spPr>
        <p:txBody>
          <a:bodyPr>
            <a:noAutofit/>
          </a:bodyPr>
          <a:lstStyle/>
          <a:p>
            <a:pPr fontAlgn="base"/>
            <a:r>
              <a:rPr lang="fr-FR" sz="5400" dirty="0">
                <a:solidFill>
                  <a:schemeClr val="bg1"/>
                </a:solidFill>
                <a:latin typeface="+mn-lt"/>
                <a:cs typeface="AkayaKanadaka" panose="02010502080401010103" pitchFamily="2" charset="77"/>
              </a:rPr>
              <a:t>  </a:t>
            </a:r>
            <a:r>
              <a:rPr lang="fr-FR" sz="5400" b="0" i="0" dirty="0">
                <a:solidFill>
                  <a:schemeClr val="bg1"/>
                </a:solidFill>
                <a:effectLst/>
                <a:latin typeface="+mn-lt"/>
                <a:cs typeface="AkayaKanadaka" panose="02010502080401010103" pitchFamily="2" charset="77"/>
              </a:rPr>
              <a:t>Planification des besoins</a:t>
            </a:r>
          </a:p>
        </p:txBody>
      </p:sp>
      <p:pic>
        <p:nvPicPr>
          <p:cNvPr id="8" name="Image 7" descr="Une image contenant créativité, lune&#10;&#10;Description générée automatiquement">
            <a:extLst>
              <a:ext uri="{FF2B5EF4-FFF2-40B4-BE49-F238E27FC236}">
                <a16:creationId xmlns:a16="http://schemas.microsoft.com/office/drawing/2014/main" id="{3B45A542-AAA5-CFB3-8348-81749607E1DB}"/>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Effect>
                      <a14:brightnessContrast bright="40000" contrast="20000"/>
                    </a14:imgEffect>
                  </a14:imgLayer>
                </a14:imgProps>
              </a:ext>
              <a:ext uri="{837473B0-CC2E-450A-ABE3-18F120FF3D39}">
                <a1611:picAttrSrcUrl xmlns:a1611="http://schemas.microsoft.com/office/drawing/2016/11/main" r:id="rId6"/>
              </a:ext>
            </a:extLst>
          </a:blip>
          <a:stretch>
            <a:fillRect/>
          </a:stretch>
        </p:blipFill>
        <p:spPr>
          <a:xfrm>
            <a:off x="6309394" y="2581982"/>
            <a:ext cx="6072429" cy="4769618"/>
          </a:xfrm>
          <a:prstGeom prst="rect">
            <a:avLst/>
          </a:prstGeom>
          <a:scene3d>
            <a:camera prst="orthographicFront">
              <a:rot lat="0" lon="10799999" rev="0"/>
            </a:camera>
            <a:lightRig rig="threePt" dir="t"/>
          </a:scene3d>
        </p:spPr>
      </p:pic>
      <p:pic>
        <p:nvPicPr>
          <p:cNvPr id="9" name="Image 8" descr="Une image contenant créativité, lune&#10;&#10;Description générée automatiquement">
            <a:extLst>
              <a:ext uri="{FF2B5EF4-FFF2-40B4-BE49-F238E27FC236}">
                <a16:creationId xmlns:a16="http://schemas.microsoft.com/office/drawing/2014/main" id="{16BC02A6-5290-49C8-8D53-DD6C50F93CCC}"/>
              </a:ext>
            </a:extLst>
          </p:cNvPr>
          <p:cNvPicPr>
            <a:picLocks noChangeAspect="1"/>
          </p:cNvPicPr>
          <p:nvPr/>
        </p:nvPicPr>
        <p:blipFill>
          <a:blip r:embed="rId7">
            <a:extLst>
              <a:ext uri="{BEBA8EAE-BF5A-486C-A8C5-ECC9F3942E4B}">
                <a14:imgProps xmlns:a14="http://schemas.microsoft.com/office/drawing/2010/main">
                  <a14:imgLayer r:embed="rId5">
                    <a14:imgEffect>
                      <a14:artisticLightScreen/>
                    </a14:imgEffect>
                  </a14:imgLayer>
                </a14:imgProps>
              </a:ext>
              <a:ext uri="{837473B0-CC2E-450A-ABE3-18F120FF3D39}">
                <a1611:picAttrSrcUrl xmlns:a1611="http://schemas.microsoft.com/office/drawing/2016/11/main" r:id="rId6"/>
              </a:ext>
            </a:extLst>
          </a:blip>
          <a:stretch>
            <a:fillRect/>
          </a:stretch>
        </p:blipFill>
        <p:spPr>
          <a:xfrm>
            <a:off x="386080" y="1362282"/>
            <a:ext cx="6582079" cy="4960919"/>
          </a:xfrm>
          <a:prstGeom prst="rect">
            <a:avLst/>
          </a:prstGeom>
        </p:spPr>
      </p:pic>
      <p:sp>
        <p:nvSpPr>
          <p:cNvPr id="4" name="Titre 1">
            <a:extLst>
              <a:ext uri="{FF2B5EF4-FFF2-40B4-BE49-F238E27FC236}">
                <a16:creationId xmlns:a16="http://schemas.microsoft.com/office/drawing/2014/main" id="{0BE18840-6515-4DF1-5BB6-C3F1FE6A38E9}"/>
              </a:ext>
            </a:extLst>
          </p:cNvPr>
          <p:cNvSpPr txBox="1">
            <a:spLocks/>
          </p:cNvSpPr>
          <p:nvPr/>
        </p:nvSpPr>
        <p:spPr>
          <a:xfrm>
            <a:off x="1185579" y="2184399"/>
            <a:ext cx="4907281" cy="2100527"/>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fr-FR" sz="2400" dirty="0">
                <a:latin typeface="+mn-lt"/>
              </a:rPr>
              <a:t>Le </a:t>
            </a:r>
            <a:r>
              <a:rPr lang="fr-FR" sz="2400" dirty="0" err="1">
                <a:latin typeface="+mn-lt"/>
              </a:rPr>
              <a:t>PvP</a:t>
            </a:r>
            <a:r>
              <a:rPr lang="fr-FR" sz="2400" dirty="0">
                <a:latin typeface="+mn-lt"/>
              </a:rPr>
              <a:t> en ligne est essentiel. Je veux que les joueurs du monde entier puissent s'affronter dans des matchs en auto-battle rythmé par des achats de minions. Un système de rareté, et d'évolution des qu'on obtient 3 cartes pareil</a:t>
            </a:r>
            <a:endParaRPr lang="fr-FR" sz="2400" dirty="0">
              <a:solidFill>
                <a:schemeClr val="accent1">
                  <a:lumMod val="50000"/>
                </a:schemeClr>
              </a:solidFill>
              <a:latin typeface="+mn-lt"/>
            </a:endParaRPr>
          </a:p>
        </p:txBody>
      </p:sp>
      <p:sp>
        <p:nvSpPr>
          <p:cNvPr id="10" name="Titre 1">
            <a:extLst>
              <a:ext uri="{FF2B5EF4-FFF2-40B4-BE49-F238E27FC236}">
                <a16:creationId xmlns:a16="http://schemas.microsoft.com/office/drawing/2014/main" id="{61181338-8610-3774-CF6E-C9AA576BD13F}"/>
              </a:ext>
            </a:extLst>
          </p:cNvPr>
          <p:cNvSpPr txBox="1">
            <a:spLocks/>
          </p:cNvSpPr>
          <p:nvPr/>
        </p:nvSpPr>
        <p:spPr>
          <a:xfrm>
            <a:off x="7184693" y="3234663"/>
            <a:ext cx="4621227" cy="2100527"/>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fr-FR" sz="2400" dirty="0">
                <a:latin typeface="+mn-lt"/>
              </a:rPr>
              <a:t>Compris. Pour le </a:t>
            </a:r>
            <a:r>
              <a:rPr lang="fr-FR" sz="2400" dirty="0" err="1">
                <a:latin typeface="+mn-lt"/>
              </a:rPr>
              <a:t>PvP</a:t>
            </a:r>
            <a:r>
              <a:rPr lang="fr-FR" sz="2400" dirty="0">
                <a:latin typeface="+mn-lt"/>
              </a:rPr>
              <a:t> en ligne, nous allons concevoir une architecture réseau robuste pour supporter des matchs fluides et stables avec peu de latence. Je suggère l'utilisation de </a:t>
            </a:r>
            <a:r>
              <a:rPr lang="fr-FR" sz="2400" dirty="0" err="1">
                <a:latin typeface="+mn-lt"/>
              </a:rPr>
              <a:t>WebSocket</a:t>
            </a:r>
            <a:r>
              <a:rPr lang="fr-FR" sz="2400" dirty="0">
                <a:latin typeface="+mn-lt"/>
              </a:rPr>
              <a:t> pour une communication en temps réel entre client et serveur, ce qui est crucial pour les jeux </a:t>
            </a:r>
            <a:r>
              <a:rPr lang="fr-FR" sz="2400" dirty="0" err="1">
                <a:latin typeface="+mn-lt"/>
              </a:rPr>
              <a:t>PvP</a:t>
            </a:r>
            <a:r>
              <a:rPr lang="fr-FR" sz="2400" dirty="0">
                <a:latin typeface="+mn-lt"/>
              </a:rPr>
              <a:t>, en incluant toutes ces fonctionnalités.</a:t>
            </a:r>
            <a:endParaRPr lang="fr-FR" sz="2400" dirty="0">
              <a:solidFill>
                <a:schemeClr val="accent1">
                  <a:lumMod val="50000"/>
                </a:schemeClr>
              </a:solidFill>
              <a:latin typeface="+mn-lt"/>
            </a:endParaRPr>
          </a:p>
        </p:txBody>
      </p:sp>
    </p:spTree>
    <p:extLst>
      <p:ext uri="{BB962C8B-B14F-4D97-AF65-F5344CB8AC3E}">
        <p14:creationId xmlns:p14="http://schemas.microsoft.com/office/powerpoint/2010/main" val="415254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A6A0A-D174-95CA-B539-623FA90428CC}"/>
            </a:ext>
          </a:extLst>
        </p:cNvPr>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9DDDE5DB-18CF-E7F4-B75F-EBF1B97470E0}"/>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143027" y="0"/>
            <a:ext cx="12192000" cy="6858000"/>
          </a:xfrm>
          <a:prstGeom prst="rect">
            <a:avLst/>
          </a:prstGeom>
        </p:spPr>
      </p:pic>
      <p:sp>
        <p:nvSpPr>
          <p:cNvPr id="2" name="Titre 1">
            <a:extLst>
              <a:ext uri="{FF2B5EF4-FFF2-40B4-BE49-F238E27FC236}">
                <a16:creationId xmlns:a16="http://schemas.microsoft.com/office/drawing/2014/main" id="{2D5BCA50-2083-41C2-549F-1F53A44B6AC9}"/>
              </a:ext>
            </a:extLst>
          </p:cNvPr>
          <p:cNvSpPr>
            <a:spLocks noGrp="1"/>
          </p:cNvSpPr>
          <p:nvPr>
            <p:ph type="title"/>
          </p:nvPr>
        </p:nvSpPr>
        <p:spPr>
          <a:xfrm>
            <a:off x="691667" y="308483"/>
            <a:ext cx="10458450" cy="1314450"/>
          </a:xfrm>
        </p:spPr>
        <p:txBody>
          <a:bodyPr>
            <a:noAutofit/>
          </a:bodyPr>
          <a:lstStyle/>
          <a:p>
            <a:pPr fontAlgn="base"/>
            <a:r>
              <a:rPr lang="fr-FR" sz="5400" dirty="0">
                <a:solidFill>
                  <a:schemeClr val="bg1"/>
                </a:solidFill>
                <a:latin typeface="+mn-lt"/>
                <a:cs typeface="AkayaKanadaka" panose="02010502080401010103" pitchFamily="2" charset="77"/>
              </a:rPr>
              <a:t>  </a:t>
            </a:r>
            <a:r>
              <a:rPr lang="fr-FR" sz="5400" b="0" i="0" dirty="0">
                <a:solidFill>
                  <a:schemeClr val="bg1"/>
                </a:solidFill>
                <a:effectLst/>
                <a:latin typeface="+mn-lt"/>
                <a:cs typeface="AkayaKanadaka" panose="02010502080401010103" pitchFamily="2" charset="77"/>
              </a:rPr>
              <a:t>Planification des besoins</a:t>
            </a:r>
          </a:p>
        </p:txBody>
      </p:sp>
      <p:pic>
        <p:nvPicPr>
          <p:cNvPr id="8" name="Image 7" descr="Une image contenant créativité, lune&#10;&#10;Description générée automatiquement">
            <a:extLst>
              <a:ext uri="{FF2B5EF4-FFF2-40B4-BE49-F238E27FC236}">
                <a16:creationId xmlns:a16="http://schemas.microsoft.com/office/drawing/2014/main" id="{24EE76CF-6474-8AE0-965F-43D54CB1343B}"/>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Effect>
                      <a14:brightnessContrast bright="40000" contrast="20000"/>
                    </a14:imgEffect>
                  </a14:imgLayer>
                </a14:imgProps>
              </a:ext>
              <a:ext uri="{837473B0-CC2E-450A-ABE3-18F120FF3D39}">
                <a1611:picAttrSrcUrl xmlns:a1611="http://schemas.microsoft.com/office/drawing/2016/11/main" r:id="rId6"/>
              </a:ext>
            </a:extLst>
          </a:blip>
          <a:stretch>
            <a:fillRect/>
          </a:stretch>
        </p:blipFill>
        <p:spPr>
          <a:xfrm>
            <a:off x="6309394" y="2581982"/>
            <a:ext cx="6072429" cy="4769618"/>
          </a:xfrm>
          <a:prstGeom prst="rect">
            <a:avLst/>
          </a:prstGeom>
          <a:scene3d>
            <a:camera prst="orthographicFront">
              <a:rot lat="0" lon="10799999" rev="0"/>
            </a:camera>
            <a:lightRig rig="threePt" dir="t"/>
          </a:scene3d>
        </p:spPr>
      </p:pic>
      <p:pic>
        <p:nvPicPr>
          <p:cNvPr id="9" name="Image 8" descr="Une image contenant créativité, lune&#10;&#10;Description générée automatiquement">
            <a:extLst>
              <a:ext uri="{FF2B5EF4-FFF2-40B4-BE49-F238E27FC236}">
                <a16:creationId xmlns:a16="http://schemas.microsoft.com/office/drawing/2014/main" id="{7FEC7B73-9D63-9CE8-5340-1554FCBFE353}"/>
              </a:ext>
            </a:extLst>
          </p:cNvPr>
          <p:cNvPicPr>
            <a:picLocks noChangeAspect="1"/>
          </p:cNvPicPr>
          <p:nvPr/>
        </p:nvPicPr>
        <p:blipFill>
          <a:blip r:embed="rId7">
            <a:extLst>
              <a:ext uri="{BEBA8EAE-BF5A-486C-A8C5-ECC9F3942E4B}">
                <a14:imgProps xmlns:a14="http://schemas.microsoft.com/office/drawing/2010/main">
                  <a14:imgLayer r:embed="rId5">
                    <a14:imgEffect>
                      <a14:artisticLightScreen/>
                    </a14:imgEffect>
                  </a14:imgLayer>
                </a14:imgProps>
              </a:ext>
              <a:ext uri="{837473B0-CC2E-450A-ABE3-18F120FF3D39}">
                <a1611:picAttrSrcUrl xmlns:a1611="http://schemas.microsoft.com/office/drawing/2016/11/main" r:id="rId6"/>
              </a:ext>
            </a:extLst>
          </a:blip>
          <a:stretch>
            <a:fillRect/>
          </a:stretch>
        </p:blipFill>
        <p:spPr>
          <a:xfrm>
            <a:off x="386080" y="1362282"/>
            <a:ext cx="6582079" cy="4960919"/>
          </a:xfrm>
          <a:prstGeom prst="rect">
            <a:avLst/>
          </a:prstGeom>
        </p:spPr>
      </p:pic>
      <p:sp>
        <p:nvSpPr>
          <p:cNvPr id="4" name="Titre 1">
            <a:extLst>
              <a:ext uri="{FF2B5EF4-FFF2-40B4-BE49-F238E27FC236}">
                <a16:creationId xmlns:a16="http://schemas.microsoft.com/office/drawing/2014/main" id="{F77013AC-DD41-0C62-2CE1-16C94AD1B026}"/>
              </a:ext>
            </a:extLst>
          </p:cNvPr>
          <p:cNvSpPr txBox="1">
            <a:spLocks/>
          </p:cNvSpPr>
          <p:nvPr/>
        </p:nvSpPr>
        <p:spPr>
          <a:xfrm>
            <a:off x="1185579" y="2184399"/>
            <a:ext cx="4907281" cy="21005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fr-FR" sz="2400" dirty="0">
                <a:latin typeface="+mn-lt"/>
              </a:rPr>
              <a:t>Compris. Et concernant les textures et les sons, comment pouvons-nous les gérer efficacement ?</a:t>
            </a:r>
            <a:endParaRPr lang="fr-FR" sz="2400" dirty="0">
              <a:solidFill>
                <a:schemeClr val="accent1">
                  <a:lumMod val="50000"/>
                </a:schemeClr>
              </a:solidFill>
              <a:latin typeface="+mn-lt"/>
            </a:endParaRPr>
          </a:p>
        </p:txBody>
      </p:sp>
      <p:sp>
        <p:nvSpPr>
          <p:cNvPr id="10" name="Titre 1">
            <a:extLst>
              <a:ext uri="{FF2B5EF4-FFF2-40B4-BE49-F238E27FC236}">
                <a16:creationId xmlns:a16="http://schemas.microsoft.com/office/drawing/2014/main" id="{EE5A4744-61CA-82C8-B826-A5C8901AD3E0}"/>
              </a:ext>
            </a:extLst>
          </p:cNvPr>
          <p:cNvSpPr txBox="1">
            <a:spLocks/>
          </p:cNvSpPr>
          <p:nvPr/>
        </p:nvSpPr>
        <p:spPr>
          <a:xfrm>
            <a:off x="7184693" y="3559783"/>
            <a:ext cx="4621227" cy="21005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fr-FR" sz="2400" dirty="0">
                <a:latin typeface="+mn-lt"/>
              </a:rPr>
              <a:t> Nous pouvons intégrer un moteur de jeu comme </a:t>
            </a:r>
            <a:r>
              <a:rPr lang="fr-FR" sz="2400" dirty="0" err="1">
                <a:latin typeface="+mn-lt"/>
              </a:rPr>
              <a:t>Unity</a:t>
            </a:r>
            <a:r>
              <a:rPr lang="fr-FR" sz="2400" dirty="0">
                <a:latin typeface="+mn-lt"/>
              </a:rPr>
              <a:t>, qui offre un bon support pour la gestion des ressources multimédias et facilite l'ajout de visuels et d'effets sonores de haute qualité.</a:t>
            </a:r>
          </a:p>
          <a:p>
            <a:pPr algn="ctr"/>
            <a:endParaRPr lang="fr-FR" sz="2400" dirty="0">
              <a:latin typeface="+mn-lt"/>
            </a:endParaRPr>
          </a:p>
          <a:p>
            <a:pPr algn="ctr"/>
            <a:endParaRPr lang="fr-FR" sz="2400" dirty="0">
              <a:latin typeface="+mn-lt"/>
            </a:endParaRPr>
          </a:p>
        </p:txBody>
      </p:sp>
    </p:spTree>
    <p:extLst>
      <p:ext uri="{BB962C8B-B14F-4D97-AF65-F5344CB8AC3E}">
        <p14:creationId xmlns:p14="http://schemas.microsoft.com/office/powerpoint/2010/main" val="5522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30C6E-AE49-A48D-4443-F0834BFF5EB4}"/>
            </a:ext>
          </a:extLst>
        </p:cNvPr>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B3058F95-D298-914D-BEC8-A396D377E875}"/>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143027" y="0"/>
            <a:ext cx="12192000" cy="6858000"/>
          </a:xfrm>
          <a:prstGeom prst="rect">
            <a:avLst/>
          </a:prstGeom>
        </p:spPr>
      </p:pic>
      <p:sp>
        <p:nvSpPr>
          <p:cNvPr id="2" name="Titre 1">
            <a:extLst>
              <a:ext uri="{FF2B5EF4-FFF2-40B4-BE49-F238E27FC236}">
                <a16:creationId xmlns:a16="http://schemas.microsoft.com/office/drawing/2014/main" id="{EE48F3F5-6486-8DCC-E940-6201C553D386}"/>
              </a:ext>
            </a:extLst>
          </p:cNvPr>
          <p:cNvSpPr>
            <a:spLocks noGrp="1"/>
          </p:cNvSpPr>
          <p:nvPr>
            <p:ph type="title"/>
          </p:nvPr>
        </p:nvSpPr>
        <p:spPr>
          <a:xfrm>
            <a:off x="691667" y="308483"/>
            <a:ext cx="10458450" cy="1314450"/>
          </a:xfrm>
        </p:spPr>
        <p:txBody>
          <a:bodyPr>
            <a:noAutofit/>
          </a:bodyPr>
          <a:lstStyle/>
          <a:p>
            <a:pPr fontAlgn="base"/>
            <a:r>
              <a:rPr lang="fr-FR" sz="5400" dirty="0">
                <a:solidFill>
                  <a:schemeClr val="bg1"/>
                </a:solidFill>
                <a:latin typeface="+mn-lt"/>
                <a:cs typeface="AkayaKanadaka" panose="02010502080401010103" pitchFamily="2" charset="77"/>
              </a:rPr>
              <a:t>  </a:t>
            </a:r>
            <a:r>
              <a:rPr lang="fr-FR" sz="5400" b="0" i="0" dirty="0">
                <a:solidFill>
                  <a:schemeClr val="bg1"/>
                </a:solidFill>
                <a:effectLst/>
                <a:latin typeface="+mn-lt"/>
                <a:cs typeface="AkayaKanadaka" panose="02010502080401010103" pitchFamily="2" charset="77"/>
              </a:rPr>
              <a:t>Planification des besoins</a:t>
            </a:r>
          </a:p>
        </p:txBody>
      </p:sp>
      <p:pic>
        <p:nvPicPr>
          <p:cNvPr id="8" name="Image 7" descr="Une image contenant créativité, lune&#10;&#10;Description générée automatiquement">
            <a:extLst>
              <a:ext uri="{FF2B5EF4-FFF2-40B4-BE49-F238E27FC236}">
                <a16:creationId xmlns:a16="http://schemas.microsoft.com/office/drawing/2014/main" id="{2B27682D-45F9-F718-4910-A6CD694A9EAC}"/>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Effect>
                      <a14:brightnessContrast bright="40000" contrast="20000"/>
                    </a14:imgEffect>
                  </a14:imgLayer>
                </a14:imgProps>
              </a:ext>
              <a:ext uri="{837473B0-CC2E-450A-ABE3-18F120FF3D39}">
                <a1611:picAttrSrcUrl xmlns:a1611="http://schemas.microsoft.com/office/drawing/2016/11/main" r:id="rId6"/>
              </a:ext>
            </a:extLst>
          </a:blip>
          <a:stretch>
            <a:fillRect/>
          </a:stretch>
        </p:blipFill>
        <p:spPr>
          <a:xfrm>
            <a:off x="6309394" y="2581982"/>
            <a:ext cx="6072429" cy="4769618"/>
          </a:xfrm>
          <a:prstGeom prst="rect">
            <a:avLst/>
          </a:prstGeom>
          <a:scene3d>
            <a:camera prst="orthographicFront">
              <a:rot lat="0" lon="10799999" rev="0"/>
            </a:camera>
            <a:lightRig rig="threePt" dir="t"/>
          </a:scene3d>
        </p:spPr>
      </p:pic>
      <p:pic>
        <p:nvPicPr>
          <p:cNvPr id="9" name="Image 8" descr="Une image contenant créativité, lune&#10;&#10;Description générée automatiquement">
            <a:extLst>
              <a:ext uri="{FF2B5EF4-FFF2-40B4-BE49-F238E27FC236}">
                <a16:creationId xmlns:a16="http://schemas.microsoft.com/office/drawing/2014/main" id="{DDF98905-437E-7B84-78BD-AE9B33D7E381}"/>
              </a:ext>
            </a:extLst>
          </p:cNvPr>
          <p:cNvPicPr>
            <a:picLocks noChangeAspect="1"/>
          </p:cNvPicPr>
          <p:nvPr/>
        </p:nvPicPr>
        <p:blipFill>
          <a:blip r:embed="rId7">
            <a:extLst>
              <a:ext uri="{BEBA8EAE-BF5A-486C-A8C5-ECC9F3942E4B}">
                <a14:imgProps xmlns:a14="http://schemas.microsoft.com/office/drawing/2010/main">
                  <a14:imgLayer r:embed="rId5">
                    <a14:imgEffect>
                      <a14:artisticLightScreen/>
                    </a14:imgEffect>
                  </a14:imgLayer>
                </a14:imgProps>
              </a:ext>
              <a:ext uri="{837473B0-CC2E-450A-ABE3-18F120FF3D39}">
                <a1611:picAttrSrcUrl xmlns:a1611="http://schemas.microsoft.com/office/drawing/2016/11/main" r:id="rId6"/>
              </a:ext>
            </a:extLst>
          </a:blip>
          <a:stretch>
            <a:fillRect/>
          </a:stretch>
        </p:blipFill>
        <p:spPr>
          <a:xfrm>
            <a:off x="386080" y="1362282"/>
            <a:ext cx="6582079" cy="4960919"/>
          </a:xfrm>
          <a:prstGeom prst="rect">
            <a:avLst/>
          </a:prstGeom>
        </p:spPr>
      </p:pic>
      <p:sp>
        <p:nvSpPr>
          <p:cNvPr id="4" name="Titre 1">
            <a:extLst>
              <a:ext uri="{FF2B5EF4-FFF2-40B4-BE49-F238E27FC236}">
                <a16:creationId xmlns:a16="http://schemas.microsoft.com/office/drawing/2014/main" id="{6D5ED5B4-DE25-6C7D-7AC3-901856E633ED}"/>
              </a:ext>
            </a:extLst>
          </p:cNvPr>
          <p:cNvSpPr txBox="1">
            <a:spLocks/>
          </p:cNvSpPr>
          <p:nvPr/>
        </p:nvSpPr>
        <p:spPr>
          <a:xfrm>
            <a:off x="1185579" y="2184399"/>
            <a:ext cx="4907281" cy="21005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fr-FR" sz="2400" dirty="0">
                <a:latin typeface="+mn-lt"/>
              </a:rPr>
              <a:t>Et pour suivre les progrès, un inventaire, et des statistiques serait apprécié.</a:t>
            </a:r>
            <a:endParaRPr lang="fr-FR" sz="2400" dirty="0">
              <a:solidFill>
                <a:schemeClr val="accent1">
                  <a:lumMod val="50000"/>
                </a:schemeClr>
              </a:solidFill>
              <a:latin typeface="+mn-lt"/>
            </a:endParaRPr>
          </a:p>
        </p:txBody>
      </p:sp>
      <p:sp>
        <p:nvSpPr>
          <p:cNvPr id="10" name="Titre 1">
            <a:extLst>
              <a:ext uri="{FF2B5EF4-FFF2-40B4-BE49-F238E27FC236}">
                <a16:creationId xmlns:a16="http://schemas.microsoft.com/office/drawing/2014/main" id="{CAC73717-8F48-3CAB-AEE4-7EA6A676BD68}"/>
              </a:ext>
            </a:extLst>
          </p:cNvPr>
          <p:cNvSpPr txBox="1">
            <a:spLocks/>
          </p:cNvSpPr>
          <p:nvPr/>
        </p:nvSpPr>
        <p:spPr>
          <a:xfrm>
            <a:off x="6968159" y="3388813"/>
            <a:ext cx="4621227" cy="210052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a:r>
              <a:rPr lang="fr-FR" sz="2400" dirty="0">
                <a:latin typeface="+mn-lt"/>
              </a:rPr>
              <a:t>Nous développerons un système d'inventaire d'un coté et statistiques de l'autres permettant aux joueurs de suivre leurs performances, avec des détails sur les victoires, les stratégies les plus efficaces, et plus. Cela encouragera l'amélioration personnelle et la stratégie.</a:t>
            </a:r>
          </a:p>
        </p:txBody>
      </p:sp>
    </p:spTree>
    <p:extLst>
      <p:ext uri="{BB962C8B-B14F-4D97-AF65-F5344CB8AC3E}">
        <p14:creationId xmlns:p14="http://schemas.microsoft.com/office/powerpoint/2010/main" val="183103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78F26-98E1-CE5D-E9A7-771F13A5961F}"/>
            </a:ext>
          </a:extLst>
        </p:cNvPr>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15E8DC3F-C911-1748-4A0C-9C2F4B7E11A3}"/>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B1B45646-4E36-5AFD-D696-62F868EF1C37}"/>
              </a:ext>
            </a:extLst>
          </p:cNvPr>
          <p:cNvSpPr>
            <a:spLocks noGrp="1"/>
          </p:cNvSpPr>
          <p:nvPr>
            <p:ph type="title"/>
          </p:nvPr>
        </p:nvSpPr>
        <p:spPr>
          <a:xfrm>
            <a:off x="2455634" y="577315"/>
            <a:ext cx="10458450" cy="1314450"/>
          </a:xfrm>
        </p:spPr>
        <p:txBody>
          <a:bodyPr>
            <a:noAutofit/>
          </a:bodyPr>
          <a:lstStyle/>
          <a:p>
            <a:pPr fontAlgn="base"/>
            <a:r>
              <a:rPr lang="fr-FR" sz="5400" dirty="0">
                <a:solidFill>
                  <a:schemeClr val="bg1"/>
                </a:solidFill>
                <a:latin typeface="+mn-lt"/>
                <a:cs typeface="AkayaKanadaka" panose="02010502080401010103" pitchFamily="2" charset="77"/>
              </a:rPr>
              <a:t>  </a:t>
            </a:r>
            <a:r>
              <a:rPr lang="fr-FR" sz="5400" b="0" i="0" dirty="0">
                <a:solidFill>
                  <a:schemeClr val="bg1"/>
                </a:solidFill>
                <a:effectLst/>
                <a:latin typeface="+mn-lt"/>
                <a:cs typeface="AkayaKanadaka" panose="02010502080401010103" pitchFamily="2" charset="77"/>
              </a:rPr>
              <a:t>Planification des besoins</a:t>
            </a:r>
          </a:p>
        </p:txBody>
      </p:sp>
      <p:sp>
        <p:nvSpPr>
          <p:cNvPr id="3" name="Titre 1">
            <a:extLst>
              <a:ext uri="{FF2B5EF4-FFF2-40B4-BE49-F238E27FC236}">
                <a16:creationId xmlns:a16="http://schemas.microsoft.com/office/drawing/2014/main" id="{7498BEC9-FB63-D381-C379-52CF52962D60}"/>
              </a:ext>
            </a:extLst>
          </p:cNvPr>
          <p:cNvSpPr txBox="1">
            <a:spLocks/>
          </p:cNvSpPr>
          <p:nvPr/>
        </p:nvSpPr>
        <p:spPr>
          <a:xfrm>
            <a:off x="1182882" y="2028824"/>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4000" dirty="0">
                <a:solidFill>
                  <a:schemeClr val="bg1"/>
                </a:solidFill>
                <a:cs typeface="AkayaKanadaka" panose="02010502080401010103" pitchFamily="2" charset="77"/>
              </a:rPr>
              <a:t>Besoins fonctionnels :</a:t>
            </a:r>
          </a:p>
        </p:txBody>
      </p:sp>
      <p:sp>
        <p:nvSpPr>
          <p:cNvPr id="4" name="Titre 1">
            <a:extLst>
              <a:ext uri="{FF2B5EF4-FFF2-40B4-BE49-F238E27FC236}">
                <a16:creationId xmlns:a16="http://schemas.microsoft.com/office/drawing/2014/main" id="{86C82975-C185-5B91-7E90-B00947B6B7ED}"/>
              </a:ext>
            </a:extLst>
          </p:cNvPr>
          <p:cNvSpPr txBox="1">
            <a:spLocks/>
          </p:cNvSpPr>
          <p:nvPr/>
        </p:nvSpPr>
        <p:spPr>
          <a:xfrm>
            <a:off x="1182882" y="2715376"/>
            <a:ext cx="9961368" cy="25567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400" b="1" dirty="0">
                <a:solidFill>
                  <a:schemeClr val="bg1"/>
                </a:solidFill>
              </a:rPr>
              <a:t>Interface utilisateur et expérience utilisateur (UI/UX) :</a:t>
            </a:r>
          </a:p>
          <a:p>
            <a:endParaRPr lang="fr-FR" sz="2400" dirty="0">
              <a:solidFill>
                <a:schemeClr val="bg1"/>
              </a:solidFill>
            </a:endParaRPr>
          </a:p>
          <a:p>
            <a:r>
              <a:rPr lang="fr-FR" sz="2400" dirty="0">
                <a:solidFill>
                  <a:schemeClr val="bg1"/>
                </a:solidFill>
              </a:rPr>
              <a:t>- Tableau de bord intuitif pour naviguer dans le jeu.</a:t>
            </a:r>
          </a:p>
          <a:p>
            <a:r>
              <a:rPr lang="fr-FR" sz="2400" dirty="0">
                <a:solidFill>
                  <a:schemeClr val="bg1"/>
                </a:solidFill>
              </a:rPr>
              <a:t>- Interfaces pour la sélection des Minions, la boutique et les statistiques.</a:t>
            </a:r>
          </a:p>
          <a:p>
            <a:r>
              <a:rPr lang="fr-FR" sz="2400" dirty="0">
                <a:solidFill>
                  <a:schemeClr val="bg1"/>
                </a:solidFill>
              </a:rPr>
              <a:t>- Affichage clair des informations de jeu : PV, XP et Coins</a:t>
            </a:r>
          </a:p>
        </p:txBody>
      </p:sp>
      <p:pic>
        <p:nvPicPr>
          <p:cNvPr id="7" name="Image 6">
            <a:extLst>
              <a:ext uri="{FF2B5EF4-FFF2-40B4-BE49-F238E27FC236}">
                <a16:creationId xmlns:a16="http://schemas.microsoft.com/office/drawing/2014/main" id="{E9947402-71A7-CC86-5F9F-14C9DD63568D}"/>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7941798" y="1142256"/>
            <a:ext cx="3373336" cy="3373336"/>
          </a:xfrm>
          <a:prstGeom prst="rect">
            <a:avLst/>
          </a:prstGeom>
        </p:spPr>
      </p:pic>
    </p:spTree>
    <p:extLst>
      <p:ext uri="{BB962C8B-B14F-4D97-AF65-F5344CB8AC3E}">
        <p14:creationId xmlns:p14="http://schemas.microsoft.com/office/powerpoint/2010/main" val="302280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B0F92-9E3E-307F-E89F-D90EAD5D8335}"/>
            </a:ext>
          </a:extLst>
        </p:cNvPr>
        <p:cNvGrpSpPr/>
        <p:nvPr/>
      </p:nvGrpSpPr>
      <p:grpSpPr>
        <a:xfrm>
          <a:off x="0" y="0"/>
          <a:ext cx="0" cy="0"/>
          <a:chOff x="0" y="0"/>
          <a:chExt cx="0" cy="0"/>
        </a:xfrm>
      </p:grpSpPr>
      <p:pic>
        <p:nvPicPr>
          <p:cNvPr id="5" name="Picture Placeholder 5">
            <a:extLst>
              <a:ext uri="{FF2B5EF4-FFF2-40B4-BE49-F238E27FC236}">
                <a16:creationId xmlns:a16="http://schemas.microsoft.com/office/drawing/2014/main" id="{F3ADDD14-3F08-F2FD-51E0-82AF2C23C598}"/>
              </a:ext>
            </a:extLst>
          </p:cNvPr>
          <p:cNvPicPr>
            <a:picLocks noChangeAspect="1"/>
          </p:cNvPicPr>
          <p:nvPr/>
        </p:nvPicPr>
        <p:blipFill>
          <a:blip r:embed="rId3">
            <a:extLst>
              <a:ext uri="{28A0092B-C50C-407E-A947-70E740481C1C}">
                <a14:useLocalDpi xmlns:a14="http://schemas.microsoft.com/office/drawing/2010/main" val="0"/>
              </a:ext>
            </a:extLst>
          </a:blip>
          <a:srcRect t="7813" b="7813"/>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F4F50ECA-383A-3F9E-676E-8106EC79EA87}"/>
              </a:ext>
            </a:extLst>
          </p:cNvPr>
          <p:cNvSpPr>
            <a:spLocks noGrp="1"/>
          </p:cNvSpPr>
          <p:nvPr>
            <p:ph type="title"/>
          </p:nvPr>
        </p:nvSpPr>
        <p:spPr>
          <a:xfrm>
            <a:off x="2456436" y="584631"/>
            <a:ext cx="10458450" cy="1314450"/>
          </a:xfrm>
        </p:spPr>
        <p:txBody>
          <a:bodyPr>
            <a:noAutofit/>
          </a:bodyPr>
          <a:lstStyle/>
          <a:p>
            <a:pPr fontAlgn="base"/>
            <a:r>
              <a:rPr lang="fr-FR" sz="5400" b="0" i="0" dirty="0">
                <a:solidFill>
                  <a:schemeClr val="bg1"/>
                </a:solidFill>
                <a:effectLst/>
                <a:latin typeface="+mn-lt"/>
                <a:cs typeface="AkayaKanadaka" panose="02010502080401010103" pitchFamily="2" charset="77"/>
              </a:rPr>
              <a:t>  Planification des besoins</a:t>
            </a:r>
          </a:p>
        </p:txBody>
      </p:sp>
      <p:sp>
        <p:nvSpPr>
          <p:cNvPr id="3" name="Titre 1">
            <a:extLst>
              <a:ext uri="{FF2B5EF4-FFF2-40B4-BE49-F238E27FC236}">
                <a16:creationId xmlns:a16="http://schemas.microsoft.com/office/drawing/2014/main" id="{0CB106C1-2755-5E88-AFEF-648A6A618E69}"/>
              </a:ext>
            </a:extLst>
          </p:cNvPr>
          <p:cNvSpPr txBox="1">
            <a:spLocks/>
          </p:cNvSpPr>
          <p:nvPr/>
        </p:nvSpPr>
        <p:spPr>
          <a:xfrm>
            <a:off x="1182882" y="2028824"/>
            <a:ext cx="9594059" cy="800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fontAlgn="base"/>
            <a:r>
              <a:rPr lang="fr-FR" sz="4000" dirty="0">
                <a:solidFill>
                  <a:schemeClr val="bg1"/>
                </a:solidFill>
                <a:cs typeface="AkayaKanadaka" panose="02010502080401010103" pitchFamily="2" charset="77"/>
              </a:rPr>
              <a:t>Besoins fonctionnels :</a:t>
            </a:r>
          </a:p>
        </p:txBody>
      </p:sp>
      <p:sp>
        <p:nvSpPr>
          <p:cNvPr id="4" name="Titre 1">
            <a:extLst>
              <a:ext uri="{FF2B5EF4-FFF2-40B4-BE49-F238E27FC236}">
                <a16:creationId xmlns:a16="http://schemas.microsoft.com/office/drawing/2014/main" id="{5A5025EC-26A5-CC1D-E063-045426506956}"/>
              </a:ext>
            </a:extLst>
          </p:cNvPr>
          <p:cNvSpPr txBox="1">
            <a:spLocks/>
          </p:cNvSpPr>
          <p:nvPr/>
        </p:nvSpPr>
        <p:spPr>
          <a:xfrm>
            <a:off x="1182882" y="3072563"/>
            <a:ext cx="9961368" cy="255671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fr-FR" sz="2400" b="1" dirty="0">
                <a:solidFill>
                  <a:schemeClr val="bg1"/>
                </a:solidFill>
              </a:rPr>
              <a:t>Système de </a:t>
            </a:r>
            <a:r>
              <a:rPr lang="fr-FR" sz="2400" b="1" dirty="0" err="1">
                <a:solidFill>
                  <a:schemeClr val="bg1"/>
                </a:solidFill>
              </a:rPr>
              <a:t>matchmaking</a:t>
            </a:r>
            <a:r>
              <a:rPr lang="fr-FR" sz="2400" b="1" dirty="0">
                <a:solidFill>
                  <a:schemeClr val="bg1"/>
                </a:solidFill>
              </a:rPr>
              <a:t> :</a:t>
            </a:r>
          </a:p>
          <a:p>
            <a:endParaRPr lang="fr-FR" sz="2400" dirty="0">
              <a:solidFill>
                <a:schemeClr val="bg1"/>
              </a:solidFill>
            </a:endParaRPr>
          </a:p>
          <a:p>
            <a:r>
              <a:rPr lang="fr-FR" sz="2400" dirty="0">
                <a:solidFill>
                  <a:schemeClr val="bg1"/>
                </a:solidFill>
              </a:rPr>
              <a:t>- Mécanisme de mise en correspondance des joueurs basé sur le niveau ou la compétence.</a:t>
            </a:r>
          </a:p>
          <a:p>
            <a:r>
              <a:rPr lang="fr-FR" sz="2400" dirty="0">
                <a:solidFill>
                  <a:schemeClr val="bg1"/>
                </a:solidFill>
              </a:rPr>
              <a:t>- Support pour les parties amicales avec des amis.</a:t>
            </a:r>
          </a:p>
          <a:p>
            <a:r>
              <a:rPr lang="fr-FR" sz="2400" dirty="0">
                <a:solidFill>
                  <a:schemeClr val="bg1"/>
                </a:solidFill>
              </a:rPr>
              <a:t>- Système de classement et de ligues.</a:t>
            </a:r>
          </a:p>
        </p:txBody>
      </p:sp>
      <p:pic>
        <p:nvPicPr>
          <p:cNvPr id="6" name="Image 5">
            <a:extLst>
              <a:ext uri="{FF2B5EF4-FFF2-40B4-BE49-F238E27FC236}">
                <a16:creationId xmlns:a16="http://schemas.microsoft.com/office/drawing/2014/main" id="{4869BBE3-A113-C318-C01B-00889B58F7D0}"/>
              </a:ext>
            </a:extLst>
          </p:cNvPr>
          <p:cNvPicPr>
            <a:picLocks noChangeAspect="1"/>
          </p:cNvPicPr>
          <p:nvPr/>
        </p:nvPicPr>
        <p:blipFill>
          <a:blip r:embed="rId4">
            <a:extLst>
              <a:ext uri="{BEBA8EAE-BF5A-486C-A8C5-ECC9F3942E4B}">
                <a14:imgProps xmlns:a14="http://schemas.microsoft.com/office/drawing/2010/main">
                  <a14:imgLayer r:embed="rId5">
                    <a14:imgEffect>
                      <a14:artisticLightScreen/>
                    </a14:imgEffect>
                  </a14:imgLayer>
                </a14:imgProps>
              </a:ext>
            </a:extLst>
          </a:blip>
          <a:stretch>
            <a:fillRect/>
          </a:stretch>
        </p:blipFill>
        <p:spPr>
          <a:xfrm>
            <a:off x="9098280" y="1767837"/>
            <a:ext cx="2045970" cy="2045970"/>
          </a:xfrm>
          <a:prstGeom prst="rect">
            <a:avLst/>
          </a:prstGeom>
        </p:spPr>
      </p:pic>
    </p:spTree>
    <p:extLst>
      <p:ext uri="{BB962C8B-B14F-4D97-AF65-F5344CB8AC3E}">
        <p14:creationId xmlns:p14="http://schemas.microsoft.com/office/powerpoint/2010/main" val="270901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0d0b29f6-ed45-4d5d-b117-ae223b8937e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C1857F3AB29D4449F963ABCCF524545" ma:contentTypeVersion="11" ma:contentTypeDescription="Create a new document." ma:contentTypeScope="" ma:versionID="b01fbf9c1f15e66fb1691fdd10952a5d">
  <xsd:schema xmlns:xsd="http://www.w3.org/2001/XMLSchema" xmlns:xs="http://www.w3.org/2001/XMLSchema" xmlns:p="http://schemas.microsoft.com/office/2006/metadata/properties" xmlns:ns3="0d0b29f6-ed45-4d5d-b117-ae223b8937ec" xmlns:ns4="c74da664-6b89-432a-a909-037170f5710a" targetNamespace="http://schemas.microsoft.com/office/2006/metadata/properties" ma:root="true" ma:fieldsID="b49fd8308afc4e6b9fc09bfa09373589" ns3:_="" ns4:_="">
    <xsd:import namespace="0d0b29f6-ed45-4d5d-b117-ae223b8937ec"/>
    <xsd:import namespace="c74da664-6b89-432a-a909-037170f5710a"/>
    <xsd:element name="properties">
      <xsd:complexType>
        <xsd:sequence>
          <xsd:element name="documentManagement">
            <xsd:complexType>
              <xsd:all>
                <xsd:element ref="ns3:_activity" minOccurs="0"/>
                <xsd:element ref="ns4:SharedWithUsers" minOccurs="0"/>
                <xsd:element ref="ns4:SharedWithDetails" minOccurs="0"/>
                <xsd:element ref="ns4:SharingHintHash" minOccurs="0"/>
                <xsd:element ref="ns3:MediaServiceMetadata" minOccurs="0"/>
                <xsd:element ref="ns3:MediaServiceFastMetadata" minOccurs="0"/>
                <xsd:element ref="ns3:MediaServiceObjectDetectorVersions" minOccurs="0"/>
                <xsd:element ref="ns3:MediaServiceSystemTags" minOccurs="0"/>
                <xsd:element ref="ns3:MediaServiceGenerationTime" minOccurs="0"/>
                <xsd:element ref="ns3:MediaServiceEventHashCode"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0b29f6-ed45-4d5d-b117-ae223b8937ec" elementFormDefault="qualified">
    <xsd:import namespace="http://schemas.microsoft.com/office/2006/documentManagement/types"/>
    <xsd:import namespace="http://schemas.microsoft.com/office/infopath/2007/PartnerControls"/>
    <xsd:element name="_activity" ma:index="8" nillable="true" ma:displayName="_activity" ma:hidden="true" ma:internalName="_activity">
      <xsd:simpleType>
        <xsd:restriction base="dms:Note"/>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74da664-6b89-432a-a909-037170f5710a" elementFormDefault="qualified">
    <xsd:import namespace="http://schemas.microsoft.com/office/2006/documentManagement/types"/>
    <xsd:import namespace="http://schemas.microsoft.com/office/infopath/2007/PartnerControls"/>
    <xsd:element name="SharedWithUsers" ma:index="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element name="SharingHintHash" ma:index="1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1E1D7D-1BA4-4DD5-B1DD-1BBF0B98847D}">
  <ds:schemaRefs>
    <ds:schemaRef ds:uri="http://schemas.microsoft.com/sharepoint/v3/contenttype/forms"/>
  </ds:schemaRefs>
</ds:datastoreItem>
</file>

<file path=customXml/itemProps2.xml><?xml version="1.0" encoding="utf-8"?>
<ds:datastoreItem xmlns:ds="http://schemas.openxmlformats.org/officeDocument/2006/customXml" ds:itemID="{4A9E858C-219C-4C08-8AB2-45FD100CF6C1}">
  <ds:schemaRefs>
    <ds:schemaRef ds:uri="http://purl.org/dc/elements/1.1/"/>
    <ds:schemaRef ds:uri="c74da664-6b89-432a-a909-037170f5710a"/>
    <ds:schemaRef ds:uri="http://www.w3.org/XML/1998/namespace"/>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0d0b29f6-ed45-4d5d-b117-ae223b8937ec"/>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FB62467-3937-455C-A2FD-C6D7EB5026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0b29f6-ed45-4d5d-b117-ae223b8937ec"/>
    <ds:schemaRef ds:uri="c74da664-6b89-432a-a909-037170f57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86567-Gaming PowerPoint Background</Template>
  <TotalTime>507</TotalTime>
  <Words>2596</Words>
  <Application>Microsoft Office PowerPoint</Application>
  <PresentationFormat>Grand écran</PresentationFormat>
  <Paragraphs>342</Paragraphs>
  <Slides>43</Slides>
  <Notes>42</Notes>
  <HiddenSlides>0</HiddenSlides>
  <MMClips>0</MMClips>
  <ScaleCrop>false</ScaleCrop>
  <HeadingPairs>
    <vt:vector size="4" baseType="variant">
      <vt:variant>
        <vt:lpstr>Thème</vt:lpstr>
      </vt:variant>
      <vt:variant>
        <vt:i4>1</vt:i4>
      </vt:variant>
      <vt:variant>
        <vt:lpstr>Titres des diapositives</vt:lpstr>
      </vt:variant>
      <vt:variant>
        <vt:i4>43</vt:i4>
      </vt:variant>
    </vt:vector>
  </HeadingPairs>
  <TitlesOfParts>
    <vt:vector size="44" baseType="lpstr">
      <vt:lpstr>Thème Office</vt:lpstr>
      <vt:lpstr>Présentation PowerPoint</vt:lpstr>
      <vt:lpstr>Sommaire :</vt:lpstr>
      <vt:lpstr>Introduction</vt:lpstr>
      <vt:lpstr>  Planification des besoins</vt:lpstr>
      <vt:lpstr>  Planification des besoins</vt:lpstr>
      <vt:lpstr>  Planification des besoins</vt:lpstr>
      <vt:lpstr>  Planification des besoins</vt:lpstr>
      <vt:lpstr>  Planification des besoins</vt:lpstr>
      <vt:lpstr>  Planification des besoins</vt:lpstr>
      <vt:lpstr>  Planification des besoins</vt:lpstr>
      <vt:lpstr>  Planification des besoins</vt:lpstr>
      <vt:lpstr>  Planification des besoins</vt:lpstr>
      <vt:lpstr>  Planification des besoins</vt:lpstr>
      <vt:lpstr> Conception</vt:lpstr>
      <vt:lpstr> Conception</vt:lpstr>
      <vt:lpstr> Conception</vt:lpstr>
      <vt:lpstr> Conception</vt:lpstr>
      <vt:lpstr> Conception</vt:lpstr>
      <vt:lpstr> Conception</vt:lpstr>
      <vt:lpstr> Conception</vt:lpstr>
      <vt:lpstr> Conception</vt:lpstr>
      <vt:lpstr> Conception</vt:lpstr>
      <vt:lpstr> Conception</vt:lpstr>
      <vt:lpstr> Conception</vt:lpstr>
      <vt:lpstr> Conception</vt:lpstr>
      <vt:lpstr> Conception</vt:lpstr>
      <vt:lpstr>Conception</vt:lpstr>
      <vt:lpstr>Conception</vt:lpstr>
      <vt:lpstr>Conception</vt:lpstr>
      <vt:lpstr>Conception</vt:lpstr>
      <vt:lpstr> Développement</vt:lpstr>
      <vt:lpstr> Développement</vt:lpstr>
      <vt:lpstr> Développement</vt:lpstr>
      <vt:lpstr> Développement</vt:lpstr>
      <vt:lpstr> Essais et qualité</vt:lpstr>
      <vt:lpstr> Essais et qualité</vt:lpstr>
      <vt:lpstr> Essais et qualité</vt:lpstr>
      <vt:lpstr> Essais et qualité</vt:lpstr>
      <vt:lpstr>Déploiement</vt:lpstr>
      <vt:lpstr> Déploiement</vt:lpstr>
      <vt:lpstr> Déploiement</vt:lpstr>
      <vt:lpstr> Déploiement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Nawfel Zenzelaoui</cp:lastModifiedBy>
  <cp:revision>11</cp:revision>
  <dcterms:created xsi:type="dcterms:W3CDTF">2024-02-07T13:54:48Z</dcterms:created>
  <dcterms:modified xsi:type="dcterms:W3CDTF">2024-02-09T10:30:43Z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0x0101001C1857F3AB29D4449F963ABCCF524545</vt:lpwstr>
  </property>
</Properties>
</file>